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31"/>
  </p:notesMasterIdLst>
  <p:sldIdLst>
    <p:sldId id="257" r:id="rId2"/>
    <p:sldId id="259" r:id="rId3"/>
    <p:sldId id="260" r:id="rId4"/>
    <p:sldId id="261" r:id="rId5"/>
    <p:sldId id="262" r:id="rId6"/>
    <p:sldId id="263" r:id="rId7"/>
    <p:sldId id="264" r:id="rId8"/>
    <p:sldId id="285"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58" r:id="rId30"/>
  </p:sldIdLst>
  <p:sldSz cx="9144000" cy="6858000" type="screen4x3"/>
  <p:notesSz cx="6858000" cy="9144000"/>
  <p:defaultTextStyle>
    <a:defPPr>
      <a:defRPr lang="fr-FR"/>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4"/>
    <p:restoredTop sz="93061"/>
  </p:normalViewPr>
  <p:slideViewPr>
    <p:cSldViewPr snapToGrid="0" snapToObjects="1">
      <p:cViewPr varScale="1">
        <p:scale>
          <a:sx n="119" d="100"/>
          <a:sy n="119" d="100"/>
        </p:scale>
        <p:origin x="230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C356825-48CE-5A49-A556-53226E9D7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fr-FR"/>
          </a:p>
        </p:txBody>
      </p:sp>
      <p:sp>
        <p:nvSpPr>
          <p:cNvPr id="3" name="Espace réservé de la date 2">
            <a:extLst>
              <a:ext uri="{FF2B5EF4-FFF2-40B4-BE49-F238E27FC236}">
                <a16:creationId xmlns:a16="http://schemas.microsoft.com/office/drawing/2014/main" id="{A490DAE8-1436-1047-98AE-A03B0483981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7F02961-C45E-E843-90FA-CBEA638D44D9}" type="datetimeFigureOut">
              <a:rPr lang="fr-FR"/>
              <a:pPr>
                <a:defRPr/>
              </a:pPr>
              <a:t>24/03/2025</a:t>
            </a:fld>
            <a:endParaRPr lang="fr-FR"/>
          </a:p>
        </p:txBody>
      </p:sp>
      <p:sp>
        <p:nvSpPr>
          <p:cNvPr id="4" name="Espace réservé de l'image des diapositives 3">
            <a:extLst>
              <a:ext uri="{FF2B5EF4-FFF2-40B4-BE49-F238E27FC236}">
                <a16:creationId xmlns:a16="http://schemas.microsoft.com/office/drawing/2014/main" id="{8BA27F3E-C538-C843-87D2-9A84146AEEA6}"/>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notes 4">
            <a:extLst>
              <a:ext uri="{FF2B5EF4-FFF2-40B4-BE49-F238E27FC236}">
                <a16:creationId xmlns:a16="http://schemas.microsoft.com/office/drawing/2014/main" id="{482727D5-1C40-6045-9862-5C5398432B4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Modifier les styles du texte du masque
Deuxième niveau
Troisième niveau
Quatrième niveau
Cinquième niveau</a:t>
            </a:r>
          </a:p>
        </p:txBody>
      </p:sp>
      <p:sp>
        <p:nvSpPr>
          <p:cNvPr id="6" name="Espace réservé du pied de page 5">
            <a:extLst>
              <a:ext uri="{FF2B5EF4-FFF2-40B4-BE49-F238E27FC236}">
                <a16:creationId xmlns:a16="http://schemas.microsoft.com/office/drawing/2014/main" id="{C48B0753-96CC-B640-91D7-CEA9B07BFC3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fr-FR"/>
          </a:p>
        </p:txBody>
      </p:sp>
      <p:sp>
        <p:nvSpPr>
          <p:cNvPr id="7" name="Espace réservé du numéro de diapositive 6">
            <a:extLst>
              <a:ext uri="{FF2B5EF4-FFF2-40B4-BE49-F238E27FC236}">
                <a16:creationId xmlns:a16="http://schemas.microsoft.com/office/drawing/2014/main" id="{17D5F46A-9FEC-2443-9140-C6D535B3E4F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5576EEB-F9D8-F044-BE3F-4173EE8C3FAB}" type="slidenum">
              <a:rPr lang="fr-FR"/>
              <a:pPr>
                <a:defRPr/>
              </a:pPr>
              <a:t>‹N›</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61E7F52B-9BB3-3A48-BC90-B8FA187881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AD9B79C6-5853-6C46-A644-35D3DAAF57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4" name="Slide Number Placeholder 3">
            <a:extLst>
              <a:ext uri="{FF2B5EF4-FFF2-40B4-BE49-F238E27FC236}">
                <a16:creationId xmlns:a16="http://schemas.microsoft.com/office/drawing/2014/main" id="{5A822F9D-CCCF-2740-A357-FFE1EC445304}"/>
              </a:ext>
            </a:extLst>
          </p:cNvPr>
          <p:cNvSpPr>
            <a:spLocks noGrp="1"/>
          </p:cNvSpPr>
          <p:nvPr>
            <p:ph type="sldNum" sz="quarter" idx="5"/>
          </p:nvPr>
        </p:nvSpPr>
        <p:spPr/>
        <p:txBody>
          <a:bodyPr/>
          <a:lstStyle/>
          <a:p>
            <a:pPr>
              <a:defRPr/>
            </a:pPr>
            <a:fld id="{4F4CBFD0-18AE-684B-B86A-9C0F15A1F1A2}" type="slidenum">
              <a:rPr lang="fr-FR" smtClean="0"/>
              <a:pPr>
                <a:defRPr/>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B69E685B-4D14-8741-8E8B-1F1EA09A27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841D45AC-6320-BB41-9247-B9B89C09FA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4" name="Slide Number Placeholder 3">
            <a:extLst>
              <a:ext uri="{FF2B5EF4-FFF2-40B4-BE49-F238E27FC236}">
                <a16:creationId xmlns:a16="http://schemas.microsoft.com/office/drawing/2014/main" id="{0E214ABB-3829-5043-9B5E-176630408451}"/>
              </a:ext>
            </a:extLst>
          </p:cNvPr>
          <p:cNvSpPr>
            <a:spLocks noGrp="1"/>
          </p:cNvSpPr>
          <p:nvPr>
            <p:ph type="sldNum" sz="quarter" idx="5"/>
          </p:nvPr>
        </p:nvSpPr>
        <p:spPr/>
        <p:txBody>
          <a:bodyPr/>
          <a:lstStyle/>
          <a:p>
            <a:pPr>
              <a:defRPr/>
            </a:pPr>
            <a:fld id="{5847F544-03C6-F743-82FB-D5D3C905C7AA}" type="slidenum">
              <a:rPr lang="fr-FR" smtClean="0"/>
              <a:pPr>
                <a:defRPr/>
              </a:pPr>
              <a:t>29</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D517AC8-FCBC-A348-8E91-DE7F604A91AD}"/>
              </a:ext>
            </a:extLst>
          </p:cNvPr>
          <p:cNvSpPr>
            <a:spLocks noGrp="1"/>
          </p:cNvSpPr>
          <p:nvPr>
            <p:ph type="dt" sz="half" idx="10"/>
          </p:nvPr>
        </p:nvSpPr>
        <p:spPr/>
        <p:txBody>
          <a:bodyPr/>
          <a:lstStyle>
            <a:lvl1pPr>
              <a:defRPr/>
            </a:lvl1pPr>
          </a:lstStyle>
          <a:p>
            <a:pPr>
              <a:defRPr/>
            </a:pPr>
            <a:fld id="{FEE517A8-71EC-FE48-944B-1A2A9BA0A229}" type="datetimeFigureOut">
              <a:rPr lang="fr-FR"/>
              <a:pPr>
                <a:defRPr/>
              </a:pPr>
              <a:t>24/03/2025</a:t>
            </a:fld>
            <a:endParaRPr lang="fr-FR"/>
          </a:p>
        </p:txBody>
      </p:sp>
      <p:sp>
        <p:nvSpPr>
          <p:cNvPr id="5" name="Footer Placeholder 4">
            <a:extLst>
              <a:ext uri="{FF2B5EF4-FFF2-40B4-BE49-F238E27FC236}">
                <a16:creationId xmlns:a16="http://schemas.microsoft.com/office/drawing/2014/main" id="{81EAE8FA-E366-B940-A488-249A986E462C}"/>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B3A09CD4-13F2-634D-ABC7-114E12E90F5A}"/>
              </a:ext>
            </a:extLst>
          </p:cNvPr>
          <p:cNvSpPr>
            <a:spLocks noGrp="1"/>
          </p:cNvSpPr>
          <p:nvPr>
            <p:ph type="sldNum" sz="quarter" idx="12"/>
          </p:nvPr>
        </p:nvSpPr>
        <p:spPr/>
        <p:txBody>
          <a:bodyPr/>
          <a:lstStyle>
            <a:lvl1pPr>
              <a:defRPr/>
            </a:lvl1pPr>
          </a:lstStyle>
          <a:p>
            <a:pPr>
              <a:defRPr/>
            </a:pPr>
            <a:fld id="{488C676A-A7B9-B048-8D47-7000E8D054E1}" type="slidenum">
              <a:rPr lang="fr-FR"/>
              <a:pPr>
                <a:defRPr/>
              </a:pPr>
              <a:t>‹N›</a:t>
            </a:fld>
            <a:endParaRPr lang="fr-FR"/>
          </a:p>
        </p:txBody>
      </p:sp>
    </p:spTree>
    <p:extLst>
      <p:ext uri="{BB962C8B-B14F-4D97-AF65-F5344CB8AC3E}">
        <p14:creationId xmlns:p14="http://schemas.microsoft.com/office/powerpoint/2010/main" val="327030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A66D36F-A568-164F-A77D-58C8D283C6FC}"/>
              </a:ext>
            </a:extLst>
          </p:cNvPr>
          <p:cNvSpPr>
            <a:spLocks noGrp="1"/>
          </p:cNvSpPr>
          <p:nvPr>
            <p:ph type="dt" sz="half" idx="10"/>
          </p:nvPr>
        </p:nvSpPr>
        <p:spPr/>
        <p:txBody>
          <a:bodyPr/>
          <a:lstStyle>
            <a:lvl1pPr>
              <a:defRPr/>
            </a:lvl1pPr>
          </a:lstStyle>
          <a:p>
            <a:pPr>
              <a:defRPr/>
            </a:pPr>
            <a:fld id="{2BCDCF86-5220-2248-ACFF-8CAEEF65B1C5}" type="datetimeFigureOut">
              <a:rPr lang="fr-FR"/>
              <a:pPr>
                <a:defRPr/>
              </a:pPr>
              <a:t>24/03/2025</a:t>
            </a:fld>
            <a:endParaRPr lang="fr-FR"/>
          </a:p>
        </p:txBody>
      </p:sp>
      <p:sp>
        <p:nvSpPr>
          <p:cNvPr id="5" name="Footer Placeholder 4">
            <a:extLst>
              <a:ext uri="{FF2B5EF4-FFF2-40B4-BE49-F238E27FC236}">
                <a16:creationId xmlns:a16="http://schemas.microsoft.com/office/drawing/2014/main" id="{B54ADEF8-E9EB-5146-8EF5-6A5510C1A13F}"/>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819D39D8-1528-CB40-8EB1-A862CA8484D7}"/>
              </a:ext>
            </a:extLst>
          </p:cNvPr>
          <p:cNvSpPr>
            <a:spLocks noGrp="1"/>
          </p:cNvSpPr>
          <p:nvPr>
            <p:ph type="sldNum" sz="quarter" idx="12"/>
          </p:nvPr>
        </p:nvSpPr>
        <p:spPr/>
        <p:txBody>
          <a:bodyPr/>
          <a:lstStyle>
            <a:lvl1pPr>
              <a:defRPr/>
            </a:lvl1pPr>
          </a:lstStyle>
          <a:p>
            <a:pPr>
              <a:defRPr/>
            </a:pPr>
            <a:fld id="{FCF1237A-4C9F-0548-A1D6-211F3517490A}" type="slidenum">
              <a:rPr lang="fr-FR"/>
              <a:pPr>
                <a:defRPr/>
              </a:pPr>
              <a:t>‹N›</a:t>
            </a:fld>
            <a:endParaRPr lang="fr-FR"/>
          </a:p>
        </p:txBody>
      </p:sp>
    </p:spTree>
    <p:extLst>
      <p:ext uri="{BB962C8B-B14F-4D97-AF65-F5344CB8AC3E}">
        <p14:creationId xmlns:p14="http://schemas.microsoft.com/office/powerpoint/2010/main" val="74234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ED55493-4A94-FF47-BF9E-FC78157BA49B}"/>
              </a:ext>
            </a:extLst>
          </p:cNvPr>
          <p:cNvSpPr>
            <a:spLocks noGrp="1"/>
          </p:cNvSpPr>
          <p:nvPr>
            <p:ph type="dt" sz="half" idx="10"/>
          </p:nvPr>
        </p:nvSpPr>
        <p:spPr/>
        <p:txBody>
          <a:bodyPr/>
          <a:lstStyle>
            <a:lvl1pPr>
              <a:defRPr/>
            </a:lvl1pPr>
          </a:lstStyle>
          <a:p>
            <a:pPr>
              <a:defRPr/>
            </a:pPr>
            <a:fld id="{1B8FE456-2DFA-F84F-8067-8865C2ED7910}" type="datetimeFigureOut">
              <a:rPr lang="fr-FR"/>
              <a:pPr>
                <a:defRPr/>
              </a:pPr>
              <a:t>24/03/2025</a:t>
            </a:fld>
            <a:endParaRPr lang="fr-FR"/>
          </a:p>
        </p:txBody>
      </p:sp>
      <p:sp>
        <p:nvSpPr>
          <p:cNvPr id="5" name="Footer Placeholder 4">
            <a:extLst>
              <a:ext uri="{FF2B5EF4-FFF2-40B4-BE49-F238E27FC236}">
                <a16:creationId xmlns:a16="http://schemas.microsoft.com/office/drawing/2014/main" id="{2A9C0AA1-F8F0-6F47-B9B4-A1C0563785BD}"/>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039FFE03-DB48-3F41-BB3A-CEF8AFF9A365}"/>
              </a:ext>
            </a:extLst>
          </p:cNvPr>
          <p:cNvSpPr>
            <a:spLocks noGrp="1"/>
          </p:cNvSpPr>
          <p:nvPr>
            <p:ph type="sldNum" sz="quarter" idx="12"/>
          </p:nvPr>
        </p:nvSpPr>
        <p:spPr/>
        <p:txBody>
          <a:bodyPr/>
          <a:lstStyle>
            <a:lvl1pPr>
              <a:defRPr/>
            </a:lvl1pPr>
          </a:lstStyle>
          <a:p>
            <a:pPr>
              <a:defRPr/>
            </a:pPr>
            <a:fld id="{B3B82CCB-ECAF-4641-8239-08B4CC73E56F}" type="slidenum">
              <a:rPr lang="fr-FR"/>
              <a:pPr>
                <a:defRPr/>
              </a:pPr>
              <a:t>‹N›</a:t>
            </a:fld>
            <a:endParaRPr lang="fr-FR"/>
          </a:p>
        </p:txBody>
      </p:sp>
    </p:spTree>
    <p:extLst>
      <p:ext uri="{BB962C8B-B14F-4D97-AF65-F5344CB8AC3E}">
        <p14:creationId xmlns:p14="http://schemas.microsoft.com/office/powerpoint/2010/main" val="378420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31E842C-FEC7-C643-85B2-FA6C1FF97BC5}"/>
              </a:ext>
            </a:extLst>
          </p:cNvPr>
          <p:cNvSpPr>
            <a:spLocks noGrp="1"/>
          </p:cNvSpPr>
          <p:nvPr>
            <p:ph type="dt" sz="half" idx="10"/>
          </p:nvPr>
        </p:nvSpPr>
        <p:spPr/>
        <p:txBody>
          <a:bodyPr/>
          <a:lstStyle>
            <a:lvl1pPr>
              <a:defRPr/>
            </a:lvl1pPr>
          </a:lstStyle>
          <a:p>
            <a:pPr>
              <a:defRPr/>
            </a:pPr>
            <a:fld id="{576A2D1B-1CFC-F74D-8D81-819B127F98DF}" type="datetimeFigureOut">
              <a:rPr lang="fr-FR"/>
              <a:pPr>
                <a:defRPr/>
              </a:pPr>
              <a:t>24/03/2025</a:t>
            </a:fld>
            <a:endParaRPr lang="fr-FR"/>
          </a:p>
        </p:txBody>
      </p:sp>
      <p:sp>
        <p:nvSpPr>
          <p:cNvPr id="5" name="Footer Placeholder 4">
            <a:extLst>
              <a:ext uri="{FF2B5EF4-FFF2-40B4-BE49-F238E27FC236}">
                <a16:creationId xmlns:a16="http://schemas.microsoft.com/office/drawing/2014/main" id="{52BB77BE-238F-EA45-AD64-0B753965081F}"/>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1A00DB98-E09E-B143-BDE1-225DA2B03C39}"/>
              </a:ext>
            </a:extLst>
          </p:cNvPr>
          <p:cNvSpPr>
            <a:spLocks noGrp="1"/>
          </p:cNvSpPr>
          <p:nvPr>
            <p:ph type="sldNum" sz="quarter" idx="12"/>
          </p:nvPr>
        </p:nvSpPr>
        <p:spPr/>
        <p:txBody>
          <a:bodyPr/>
          <a:lstStyle>
            <a:lvl1pPr>
              <a:defRPr/>
            </a:lvl1pPr>
          </a:lstStyle>
          <a:p>
            <a:pPr>
              <a:defRPr/>
            </a:pPr>
            <a:fld id="{957ED668-525A-E74F-AFB8-CE3BD9FA14FF}" type="slidenum">
              <a:rPr lang="fr-FR"/>
              <a:pPr>
                <a:defRPr/>
              </a:pPr>
              <a:t>‹N›</a:t>
            </a:fld>
            <a:endParaRPr lang="fr-FR"/>
          </a:p>
        </p:txBody>
      </p:sp>
    </p:spTree>
    <p:extLst>
      <p:ext uri="{BB962C8B-B14F-4D97-AF65-F5344CB8AC3E}">
        <p14:creationId xmlns:p14="http://schemas.microsoft.com/office/powerpoint/2010/main" val="405434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61C246-B941-D641-975F-1A8A5571C4A4}"/>
              </a:ext>
            </a:extLst>
          </p:cNvPr>
          <p:cNvSpPr>
            <a:spLocks noGrp="1"/>
          </p:cNvSpPr>
          <p:nvPr>
            <p:ph type="dt" sz="half" idx="10"/>
          </p:nvPr>
        </p:nvSpPr>
        <p:spPr/>
        <p:txBody>
          <a:bodyPr/>
          <a:lstStyle>
            <a:lvl1pPr>
              <a:defRPr/>
            </a:lvl1pPr>
          </a:lstStyle>
          <a:p>
            <a:pPr>
              <a:defRPr/>
            </a:pPr>
            <a:fld id="{ACA28DB3-1394-1944-97DD-6DE76DCF46F4}" type="datetimeFigureOut">
              <a:rPr lang="fr-FR"/>
              <a:pPr>
                <a:defRPr/>
              </a:pPr>
              <a:t>24/03/2025</a:t>
            </a:fld>
            <a:endParaRPr lang="fr-FR"/>
          </a:p>
        </p:txBody>
      </p:sp>
      <p:sp>
        <p:nvSpPr>
          <p:cNvPr id="5" name="Footer Placeholder 4">
            <a:extLst>
              <a:ext uri="{FF2B5EF4-FFF2-40B4-BE49-F238E27FC236}">
                <a16:creationId xmlns:a16="http://schemas.microsoft.com/office/drawing/2014/main" id="{2F902A10-AEB6-B04D-9854-559144957ABE}"/>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0BB164E3-49DD-A247-A5A6-D75860B7C9BC}"/>
              </a:ext>
            </a:extLst>
          </p:cNvPr>
          <p:cNvSpPr>
            <a:spLocks noGrp="1"/>
          </p:cNvSpPr>
          <p:nvPr>
            <p:ph type="sldNum" sz="quarter" idx="12"/>
          </p:nvPr>
        </p:nvSpPr>
        <p:spPr/>
        <p:txBody>
          <a:bodyPr/>
          <a:lstStyle>
            <a:lvl1pPr>
              <a:defRPr/>
            </a:lvl1pPr>
          </a:lstStyle>
          <a:p>
            <a:pPr>
              <a:defRPr/>
            </a:pPr>
            <a:fld id="{1BE8FB59-6FA4-6C47-BB2D-5484A6678C0E}" type="slidenum">
              <a:rPr lang="fr-FR"/>
              <a:pPr>
                <a:defRPr/>
              </a:pPr>
              <a:t>‹N›</a:t>
            </a:fld>
            <a:endParaRPr lang="fr-FR"/>
          </a:p>
        </p:txBody>
      </p:sp>
    </p:spTree>
    <p:extLst>
      <p:ext uri="{BB962C8B-B14F-4D97-AF65-F5344CB8AC3E}">
        <p14:creationId xmlns:p14="http://schemas.microsoft.com/office/powerpoint/2010/main" val="104741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135BA65-DC1A-B643-996B-9915E4B064C2}"/>
              </a:ext>
            </a:extLst>
          </p:cNvPr>
          <p:cNvSpPr>
            <a:spLocks noGrp="1"/>
          </p:cNvSpPr>
          <p:nvPr>
            <p:ph type="dt" sz="half" idx="10"/>
          </p:nvPr>
        </p:nvSpPr>
        <p:spPr/>
        <p:txBody>
          <a:bodyPr/>
          <a:lstStyle>
            <a:lvl1pPr>
              <a:defRPr/>
            </a:lvl1pPr>
          </a:lstStyle>
          <a:p>
            <a:pPr>
              <a:defRPr/>
            </a:pPr>
            <a:fld id="{2B009A86-B32D-2F4E-9297-255CB1DC74FE}" type="datetimeFigureOut">
              <a:rPr lang="fr-FR"/>
              <a:pPr>
                <a:defRPr/>
              </a:pPr>
              <a:t>24/03/2025</a:t>
            </a:fld>
            <a:endParaRPr lang="fr-FR"/>
          </a:p>
        </p:txBody>
      </p:sp>
      <p:sp>
        <p:nvSpPr>
          <p:cNvPr id="6" name="Footer Placeholder 4">
            <a:extLst>
              <a:ext uri="{FF2B5EF4-FFF2-40B4-BE49-F238E27FC236}">
                <a16:creationId xmlns:a16="http://schemas.microsoft.com/office/drawing/2014/main" id="{15D31006-9EC9-C94D-BB37-6523FD16CB30}"/>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ED83EA48-7123-464D-B1D0-6E48A5579EC9}"/>
              </a:ext>
            </a:extLst>
          </p:cNvPr>
          <p:cNvSpPr>
            <a:spLocks noGrp="1"/>
          </p:cNvSpPr>
          <p:nvPr>
            <p:ph type="sldNum" sz="quarter" idx="12"/>
          </p:nvPr>
        </p:nvSpPr>
        <p:spPr/>
        <p:txBody>
          <a:bodyPr/>
          <a:lstStyle>
            <a:lvl1pPr>
              <a:defRPr/>
            </a:lvl1pPr>
          </a:lstStyle>
          <a:p>
            <a:pPr>
              <a:defRPr/>
            </a:pPr>
            <a:fld id="{8987F787-2591-A04E-8182-1F343ACA712A}" type="slidenum">
              <a:rPr lang="fr-FR"/>
              <a:pPr>
                <a:defRPr/>
              </a:pPr>
              <a:t>‹N›</a:t>
            </a:fld>
            <a:endParaRPr lang="fr-FR"/>
          </a:p>
        </p:txBody>
      </p:sp>
    </p:spTree>
    <p:extLst>
      <p:ext uri="{BB962C8B-B14F-4D97-AF65-F5344CB8AC3E}">
        <p14:creationId xmlns:p14="http://schemas.microsoft.com/office/powerpoint/2010/main" val="304391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E0FFC193-A573-7A4A-BC98-B26F36DE0E9C}"/>
              </a:ext>
            </a:extLst>
          </p:cNvPr>
          <p:cNvSpPr>
            <a:spLocks noGrp="1"/>
          </p:cNvSpPr>
          <p:nvPr>
            <p:ph type="dt" sz="half" idx="10"/>
          </p:nvPr>
        </p:nvSpPr>
        <p:spPr/>
        <p:txBody>
          <a:bodyPr/>
          <a:lstStyle>
            <a:lvl1pPr>
              <a:defRPr/>
            </a:lvl1pPr>
          </a:lstStyle>
          <a:p>
            <a:pPr>
              <a:defRPr/>
            </a:pPr>
            <a:fld id="{C20CCBD8-5B99-5743-9F36-1BFF926E2C15}" type="datetimeFigureOut">
              <a:rPr lang="fr-FR"/>
              <a:pPr>
                <a:defRPr/>
              </a:pPr>
              <a:t>24/03/2025</a:t>
            </a:fld>
            <a:endParaRPr lang="fr-FR"/>
          </a:p>
        </p:txBody>
      </p:sp>
      <p:sp>
        <p:nvSpPr>
          <p:cNvPr id="8" name="Footer Placeholder 4">
            <a:extLst>
              <a:ext uri="{FF2B5EF4-FFF2-40B4-BE49-F238E27FC236}">
                <a16:creationId xmlns:a16="http://schemas.microsoft.com/office/drawing/2014/main" id="{19010DB8-4B5B-7D48-9270-1A21ACC32090}"/>
              </a:ext>
            </a:extLst>
          </p:cNvPr>
          <p:cNvSpPr>
            <a:spLocks noGrp="1"/>
          </p:cNvSpPr>
          <p:nvPr>
            <p:ph type="ftr" sz="quarter" idx="11"/>
          </p:nvPr>
        </p:nvSpPr>
        <p:spPr/>
        <p:txBody>
          <a:bodyPr/>
          <a:lstStyle>
            <a:lvl1pPr>
              <a:defRPr/>
            </a:lvl1pPr>
          </a:lstStyle>
          <a:p>
            <a:pPr>
              <a:defRPr/>
            </a:pPr>
            <a:endParaRPr lang="fr-FR"/>
          </a:p>
        </p:txBody>
      </p:sp>
      <p:sp>
        <p:nvSpPr>
          <p:cNvPr id="9" name="Slide Number Placeholder 5">
            <a:extLst>
              <a:ext uri="{FF2B5EF4-FFF2-40B4-BE49-F238E27FC236}">
                <a16:creationId xmlns:a16="http://schemas.microsoft.com/office/drawing/2014/main" id="{C5A1EED2-856E-FF44-999D-6F6092DE8E2D}"/>
              </a:ext>
            </a:extLst>
          </p:cNvPr>
          <p:cNvSpPr>
            <a:spLocks noGrp="1"/>
          </p:cNvSpPr>
          <p:nvPr>
            <p:ph type="sldNum" sz="quarter" idx="12"/>
          </p:nvPr>
        </p:nvSpPr>
        <p:spPr/>
        <p:txBody>
          <a:bodyPr/>
          <a:lstStyle>
            <a:lvl1pPr>
              <a:defRPr/>
            </a:lvl1pPr>
          </a:lstStyle>
          <a:p>
            <a:pPr>
              <a:defRPr/>
            </a:pPr>
            <a:fld id="{5A71B897-81A4-4949-877A-686C5C84C27C}" type="slidenum">
              <a:rPr lang="fr-FR"/>
              <a:pPr>
                <a:defRPr/>
              </a:pPr>
              <a:t>‹N›</a:t>
            </a:fld>
            <a:endParaRPr lang="fr-FR"/>
          </a:p>
        </p:txBody>
      </p:sp>
    </p:spTree>
    <p:extLst>
      <p:ext uri="{BB962C8B-B14F-4D97-AF65-F5344CB8AC3E}">
        <p14:creationId xmlns:p14="http://schemas.microsoft.com/office/powerpoint/2010/main" val="392856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DB8A6A9-9449-1841-A7D8-849FD276F18B}"/>
              </a:ext>
            </a:extLst>
          </p:cNvPr>
          <p:cNvSpPr>
            <a:spLocks noGrp="1"/>
          </p:cNvSpPr>
          <p:nvPr>
            <p:ph type="dt" sz="half" idx="10"/>
          </p:nvPr>
        </p:nvSpPr>
        <p:spPr/>
        <p:txBody>
          <a:bodyPr/>
          <a:lstStyle>
            <a:lvl1pPr>
              <a:defRPr/>
            </a:lvl1pPr>
          </a:lstStyle>
          <a:p>
            <a:pPr>
              <a:defRPr/>
            </a:pPr>
            <a:fld id="{6E2C5920-B366-AC4E-96F0-70EB8CF47F81}" type="datetimeFigureOut">
              <a:rPr lang="fr-FR"/>
              <a:pPr>
                <a:defRPr/>
              </a:pPr>
              <a:t>24/03/2025</a:t>
            </a:fld>
            <a:endParaRPr lang="fr-FR"/>
          </a:p>
        </p:txBody>
      </p:sp>
      <p:sp>
        <p:nvSpPr>
          <p:cNvPr id="4" name="Footer Placeholder 4">
            <a:extLst>
              <a:ext uri="{FF2B5EF4-FFF2-40B4-BE49-F238E27FC236}">
                <a16:creationId xmlns:a16="http://schemas.microsoft.com/office/drawing/2014/main" id="{DB7A8EB0-CFED-4941-B1C1-6C8C9FAD7F05}"/>
              </a:ext>
            </a:extLst>
          </p:cNvPr>
          <p:cNvSpPr>
            <a:spLocks noGrp="1"/>
          </p:cNvSpPr>
          <p:nvPr>
            <p:ph type="ftr" sz="quarter" idx="11"/>
          </p:nvPr>
        </p:nvSpPr>
        <p:spPr/>
        <p:txBody>
          <a:bodyPr/>
          <a:lstStyle>
            <a:lvl1pPr>
              <a:defRPr/>
            </a:lvl1pPr>
          </a:lstStyle>
          <a:p>
            <a:pPr>
              <a:defRPr/>
            </a:pPr>
            <a:endParaRPr lang="fr-FR"/>
          </a:p>
        </p:txBody>
      </p:sp>
      <p:sp>
        <p:nvSpPr>
          <p:cNvPr id="5" name="Slide Number Placeholder 5">
            <a:extLst>
              <a:ext uri="{FF2B5EF4-FFF2-40B4-BE49-F238E27FC236}">
                <a16:creationId xmlns:a16="http://schemas.microsoft.com/office/drawing/2014/main" id="{4C6C5949-4165-E941-A999-B62F4C2B1A0A}"/>
              </a:ext>
            </a:extLst>
          </p:cNvPr>
          <p:cNvSpPr>
            <a:spLocks noGrp="1"/>
          </p:cNvSpPr>
          <p:nvPr>
            <p:ph type="sldNum" sz="quarter" idx="12"/>
          </p:nvPr>
        </p:nvSpPr>
        <p:spPr/>
        <p:txBody>
          <a:bodyPr/>
          <a:lstStyle>
            <a:lvl1pPr>
              <a:defRPr/>
            </a:lvl1pPr>
          </a:lstStyle>
          <a:p>
            <a:pPr>
              <a:defRPr/>
            </a:pPr>
            <a:fld id="{E34EB1D4-70F6-A44D-ADA1-3C7B8431ACE7}" type="slidenum">
              <a:rPr lang="fr-FR"/>
              <a:pPr>
                <a:defRPr/>
              </a:pPr>
              <a:t>‹N›</a:t>
            </a:fld>
            <a:endParaRPr lang="fr-FR"/>
          </a:p>
        </p:txBody>
      </p:sp>
    </p:spTree>
    <p:extLst>
      <p:ext uri="{BB962C8B-B14F-4D97-AF65-F5344CB8AC3E}">
        <p14:creationId xmlns:p14="http://schemas.microsoft.com/office/powerpoint/2010/main" val="421883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61B57D9-9CE6-9148-809E-A7F98CFD130F}"/>
              </a:ext>
            </a:extLst>
          </p:cNvPr>
          <p:cNvSpPr>
            <a:spLocks noGrp="1"/>
          </p:cNvSpPr>
          <p:nvPr>
            <p:ph type="dt" sz="half" idx="10"/>
          </p:nvPr>
        </p:nvSpPr>
        <p:spPr/>
        <p:txBody>
          <a:bodyPr/>
          <a:lstStyle>
            <a:lvl1pPr>
              <a:defRPr/>
            </a:lvl1pPr>
          </a:lstStyle>
          <a:p>
            <a:pPr>
              <a:defRPr/>
            </a:pPr>
            <a:fld id="{95A47684-6DE4-E644-9C88-8455688FB436}" type="datetimeFigureOut">
              <a:rPr lang="fr-FR"/>
              <a:pPr>
                <a:defRPr/>
              </a:pPr>
              <a:t>24/03/2025</a:t>
            </a:fld>
            <a:endParaRPr lang="fr-FR"/>
          </a:p>
        </p:txBody>
      </p:sp>
      <p:sp>
        <p:nvSpPr>
          <p:cNvPr id="3" name="Footer Placeholder 4">
            <a:extLst>
              <a:ext uri="{FF2B5EF4-FFF2-40B4-BE49-F238E27FC236}">
                <a16:creationId xmlns:a16="http://schemas.microsoft.com/office/drawing/2014/main" id="{49A438B6-A9FE-7343-87BF-3F7DFC31CE48}"/>
              </a:ext>
            </a:extLst>
          </p:cNvPr>
          <p:cNvSpPr>
            <a:spLocks noGrp="1"/>
          </p:cNvSpPr>
          <p:nvPr>
            <p:ph type="ftr" sz="quarter" idx="11"/>
          </p:nvPr>
        </p:nvSpPr>
        <p:spPr/>
        <p:txBody>
          <a:bodyPr/>
          <a:lstStyle>
            <a:lvl1pPr>
              <a:defRPr/>
            </a:lvl1pPr>
          </a:lstStyle>
          <a:p>
            <a:pPr>
              <a:defRPr/>
            </a:pPr>
            <a:endParaRPr lang="fr-FR"/>
          </a:p>
        </p:txBody>
      </p:sp>
      <p:sp>
        <p:nvSpPr>
          <p:cNvPr id="4" name="Slide Number Placeholder 5">
            <a:extLst>
              <a:ext uri="{FF2B5EF4-FFF2-40B4-BE49-F238E27FC236}">
                <a16:creationId xmlns:a16="http://schemas.microsoft.com/office/drawing/2014/main" id="{68957693-1449-EA49-9C02-E23072669833}"/>
              </a:ext>
            </a:extLst>
          </p:cNvPr>
          <p:cNvSpPr>
            <a:spLocks noGrp="1"/>
          </p:cNvSpPr>
          <p:nvPr>
            <p:ph type="sldNum" sz="quarter" idx="12"/>
          </p:nvPr>
        </p:nvSpPr>
        <p:spPr/>
        <p:txBody>
          <a:bodyPr/>
          <a:lstStyle>
            <a:lvl1pPr>
              <a:defRPr/>
            </a:lvl1pPr>
          </a:lstStyle>
          <a:p>
            <a:pPr>
              <a:defRPr/>
            </a:pPr>
            <a:fld id="{4845A950-1D42-0B42-83C6-864E75AA05A3}" type="slidenum">
              <a:rPr lang="fr-FR"/>
              <a:pPr>
                <a:defRPr/>
              </a:pPr>
              <a:t>‹N›</a:t>
            </a:fld>
            <a:endParaRPr lang="fr-FR"/>
          </a:p>
        </p:txBody>
      </p:sp>
    </p:spTree>
    <p:extLst>
      <p:ext uri="{BB962C8B-B14F-4D97-AF65-F5344CB8AC3E}">
        <p14:creationId xmlns:p14="http://schemas.microsoft.com/office/powerpoint/2010/main" val="3426154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A0C1EE9-534C-DD42-BF4F-5C4B16A107A8}"/>
              </a:ext>
            </a:extLst>
          </p:cNvPr>
          <p:cNvSpPr>
            <a:spLocks noGrp="1"/>
          </p:cNvSpPr>
          <p:nvPr>
            <p:ph type="dt" sz="half" idx="10"/>
          </p:nvPr>
        </p:nvSpPr>
        <p:spPr/>
        <p:txBody>
          <a:bodyPr/>
          <a:lstStyle>
            <a:lvl1pPr>
              <a:defRPr/>
            </a:lvl1pPr>
          </a:lstStyle>
          <a:p>
            <a:pPr>
              <a:defRPr/>
            </a:pPr>
            <a:fld id="{3CC0F40D-5D97-9B40-A9F5-6D4A179588CC}" type="datetimeFigureOut">
              <a:rPr lang="fr-FR"/>
              <a:pPr>
                <a:defRPr/>
              </a:pPr>
              <a:t>24/03/2025</a:t>
            </a:fld>
            <a:endParaRPr lang="fr-FR"/>
          </a:p>
        </p:txBody>
      </p:sp>
      <p:sp>
        <p:nvSpPr>
          <p:cNvPr id="6" name="Footer Placeholder 4">
            <a:extLst>
              <a:ext uri="{FF2B5EF4-FFF2-40B4-BE49-F238E27FC236}">
                <a16:creationId xmlns:a16="http://schemas.microsoft.com/office/drawing/2014/main" id="{35E03D46-2204-864B-BBB3-E6C2CBEADD4C}"/>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9E86B488-B076-C24E-A1EB-01038D45C0E0}"/>
              </a:ext>
            </a:extLst>
          </p:cNvPr>
          <p:cNvSpPr>
            <a:spLocks noGrp="1"/>
          </p:cNvSpPr>
          <p:nvPr>
            <p:ph type="sldNum" sz="quarter" idx="12"/>
          </p:nvPr>
        </p:nvSpPr>
        <p:spPr/>
        <p:txBody>
          <a:bodyPr/>
          <a:lstStyle>
            <a:lvl1pPr>
              <a:defRPr/>
            </a:lvl1pPr>
          </a:lstStyle>
          <a:p>
            <a:pPr>
              <a:defRPr/>
            </a:pPr>
            <a:fld id="{931D2EAE-41C1-7546-89C3-D4AD4818190B}" type="slidenum">
              <a:rPr lang="fr-FR"/>
              <a:pPr>
                <a:defRPr/>
              </a:pPr>
              <a:t>‹N›</a:t>
            </a:fld>
            <a:endParaRPr lang="fr-FR"/>
          </a:p>
        </p:txBody>
      </p:sp>
    </p:spTree>
    <p:extLst>
      <p:ext uri="{BB962C8B-B14F-4D97-AF65-F5344CB8AC3E}">
        <p14:creationId xmlns:p14="http://schemas.microsoft.com/office/powerpoint/2010/main" val="425279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911762E-9F8D-C24D-8CAC-BE73817651EE}"/>
              </a:ext>
            </a:extLst>
          </p:cNvPr>
          <p:cNvSpPr>
            <a:spLocks noGrp="1"/>
          </p:cNvSpPr>
          <p:nvPr>
            <p:ph type="dt" sz="half" idx="10"/>
          </p:nvPr>
        </p:nvSpPr>
        <p:spPr/>
        <p:txBody>
          <a:bodyPr/>
          <a:lstStyle>
            <a:lvl1pPr>
              <a:defRPr/>
            </a:lvl1pPr>
          </a:lstStyle>
          <a:p>
            <a:pPr>
              <a:defRPr/>
            </a:pPr>
            <a:fld id="{2642E5AD-2A86-1443-903F-860649278B3F}" type="datetimeFigureOut">
              <a:rPr lang="fr-FR"/>
              <a:pPr>
                <a:defRPr/>
              </a:pPr>
              <a:t>24/03/2025</a:t>
            </a:fld>
            <a:endParaRPr lang="fr-FR"/>
          </a:p>
        </p:txBody>
      </p:sp>
      <p:sp>
        <p:nvSpPr>
          <p:cNvPr id="6" name="Footer Placeholder 4">
            <a:extLst>
              <a:ext uri="{FF2B5EF4-FFF2-40B4-BE49-F238E27FC236}">
                <a16:creationId xmlns:a16="http://schemas.microsoft.com/office/drawing/2014/main" id="{404E78FD-0520-8746-852A-C4619A5B1A1E}"/>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89381E11-260F-4540-864F-C8B185598287}"/>
              </a:ext>
            </a:extLst>
          </p:cNvPr>
          <p:cNvSpPr>
            <a:spLocks noGrp="1"/>
          </p:cNvSpPr>
          <p:nvPr>
            <p:ph type="sldNum" sz="quarter" idx="12"/>
          </p:nvPr>
        </p:nvSpPr>
        <p:spPr/>
        <p:txBody>
          <a:bodyPr/>
          <a:lstStyle>
            <a:lvl1pPr>
              <a:defRPr/>
            </a:lvl1pPr>
          </a:lstStyle>
          <a:p>
            <a:pPr>
              <a:defRPr/>
            </a:pPr>
            <a:fld id="{6D6B83A5-2597-2F47-BF56-2EEC207DA8A9}" type="slidenum">
              <a:rPr lang="fr-FR"/>
              <a:pPr>
                <a:defRPr/>
              </a:pPr>
              <a:t>‹N›</a:t>
            </a:fld>
            <a:endParaRPr lang="fr-FR"/>
          </a:p>
        </p:txBody>
      </p:sp>
    </p:spTree>
    <p:extLst>
      <p:ext uri="{BB962C8B-B14F-4D97-AF65-F5344CB8AC3E}">
        <p14:creationId xmlns:p14="http://schemas.microsoft.com/office/powerpoint/2010/main" val="291351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BFB84C6-1094-B341-BA84-CD48A194D08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
        <p:nvSpPr>
          <p:cNvPr id="1027" name="Text Placeholder 2">
            <a:extLst>
              <a:ext uri="{FF2B5EF4-FFF2-40B4-BE49-F238E27FC236}">
                <a16:creationId xmlns:a16="http://schemas.microsoft.com/office/drawing/2014/main" id="{3367EE08-AA9E-3E4B-A6E4-1EE51AF5793A}"/>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4" name="Date Placeholder 3">
            <a:extLst>
              <a:ext uri="{FF2B5EF4-FFF2-40B4-BE49-F238E27FC236}">
                <a16:creationId xmlns:a16="http://schemas.microsoft.com/office/drawing/2014/main" id="{33C77796-5BF8-F84F-8196-52180A20678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26235C0-1EC7-174D-B308-08FE5C11E621}" type="datetimeFigureOut">
              <a:rPr lang="fr-FR"/>
              <a:pPr>
                <a:defRPr/>
              </a:pPr>
              <a:t>24/03/2025</a:t>
            </a:fld>
            <a:endParaRPr lang="fr-FR"/>
          </a:p>
        </p:txBody>
      </p:sp>
      <p:sp>
        <p:nvSpPr>
          <p:cNvPr id="5" name="Footer Placeholder 4">
            <a:extLst>
              <a:ext uri="{FF2B5EF4-FFF2-40B4-BE49-F238E27FC236}">
                <a16:creationId xmlns:a16="http://schemas.microsoft.com/office/drawing/2014/main" id="{C6B8D82C-4C3B-174D-8DA9-E34C4B1A03F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fr-FR"/>
          </a:p>
        </p:txBody>
      </p:sp>
      <p:sp>
        <p:nvSpPr>
          <p:cNvPr id="6" name="Slide Number Placeholder 5">
            <a:extLst>
              <a:ext uri="{FF2B5EF4-FFF2-40B4-BE49-F238E27FC236}">
                <a16:creationId xmlns:a16="http://schemas.microsoft.com/office/drawing/2014/main" id="{C4A9C844-B5DB-6044-B66F-75B4E8C4B6F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B8FAE16-BC05-3A42-8CB6-A86796C70C86}" type="slidenum">
              <a:rPr lang="fr-FR"/>
              <a:pPr>
                <a:defRPr/>
              </a:pPr>
              <a:t>‹N›</a:t>
            </a:fld>
            <a:endParaRPr lang="fr-F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iovannipietrovitali@gmail.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mailto:giovannni.vitali@uvsq.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ei-c.org/release/doc/tei-p5-doc/fr/html/ref-author.html" TargetMode="External"/><Relationship Id="rId7" Type="http://schemas.openxmlformats.org/officeDocument/2006/relationships/hyperlink" Target="https://www.tei-c.org/release/doc/tei-p5-doc/fr/html/ref-surname.html" TargetMode="External"/><Relationship Id="rId2" Type="http://schemas.openxmlformats.org/officeDocument/2006/relationships/hyperlink" Target="https://www.tei-c.org/release/doc/tei-p5-doc/fr/html/ref-title.html" TargetMode="External"/><Relationship Id="rId1" Type="http://schemas.openxmlformats.org/officeDocument/2006/relationships/slideLayout" Target="../slideLayouts/slideLayout2.xml"/><Relationship Id="rId6" Type="http://schemas.openxmlformats.org/officeDocument/2006/relationships/hyperlink" Target="https://www.tei-c.org/release/doc/tei-p5-doc/fr/html/ref-forename.html" TargetMode="External"/><Relationship Id="rId5" Type="http://schemas.openxmlformats.org/officeDocument/2006/relationships/hyperlink" Target="https://www.tei-c.org/release/doc/tei-p5-doc/fr/html/ref-persName.html" TargetMode="External"/><Relationship Id="rId4" Type="http://schemas.openxmlformats.org/officeDocument/2006/relationships/hyperlink" Target="https://www.tei-c.org/release/doc/tei-p5-doc/fr/html/ref-editor.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i-c.org/release/doc/tei-p5-doc/fr/html/ref-body.html" TargetMode="External"/><Relationship Id="rId2" Type="http://schemas.openxmlformats.org/officeDocument/2006/relationships/hyperlink" Target="https://www.tei-c.org/release/doc/tei-p5-doc/fr/html/ref-l.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tei-c.org/release/doc/tei-p5-doc/fr/html/ref-bibl.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tei-c.org/release/doc/tei-p5-doc/fr/html/ref-editionStm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i-c.org/release/doc/tei-p5-doc/fr/html/ref-publicationStm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i-c.org/release/doc/tei-p5-doc/fr/html/ref-sourceDesc.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tei-c.org/release/doc/tei-p5-doc/fr/html/ref-msDesc.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tei-c.org/release/doc/tei-p5-doc/fr/html/ref-encodingDesc.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tei-c.org/release/doc/tei-p5-doc/fr/html/ref-profileDesc.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tei-c.org/release/doc/tei-p5-doc/fr/html/ref-revisionDesc.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giovannni.vitali@uvsq.fr" TargetMode="External"/><Relationship Id="rId4" Type="http://schemas.openxmlformats.org/officeDocument/2006/relationships/hyperlink" Target="mailto:giovannipietrovitali@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tei-c.org/release/doc/tei-p5-doc/fr/html/ref-teiHeade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tei-c.org/ns/1.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i-c.org/release/doc/tei-p5-doc/fr/html/ref-publicationStmt.html" TargetMode="External"/><Relationship Id="rId2" Type="http://schemas.openxmlformats.org/officeDocument/2006/relationships/hyperlink" Target="https://www.tei-c.org/release/doc/tei-p5-doc/fr/html/ref-titleStmt.html" TargetMode="External"/><Relationship Id="rId1" Type="http://schemas.openxmlformats.org/officeDocument/2006/relationships/slideLayout" Target="../slideLayouts/slideLayout2.xml"/><Relationship Id="rId4" Type="http://schemas.openxmlformats.org/officeDocument/2006/relationships/hyperlink" Target="https://www.tei-c.org/release/doc/tei-p5-doc/fr/html/ref-sourceDesc.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re 1">
            <a:extLst>
              <a:ext uri="{FF2B5EF4-FFF2-40B4-BE49-F238E27FC236}">
                <a16:creationId xmlns:a16="http://schemas.microsoft.com/office/drawing/2014/main" id="{123043ED-2AF0-744E-8E61-78876C3D7E52}"/>
              </a:ext>
            </a:extLst>
          </p:cNvPr>
          <p:cNvSpPr>
            <a:spLocks noGrp="1" noChangeArrowheads="1"/>
          </p:cNvSpPr>
          <p:nvPr>
            <p:ph type="ctrTitle"/>
          </p:nvPr>
        </p:nvSpPr>
        <p:spPr/>
        <p:txBody>
          <a:bodyPr/>
          <a:lstStyle/>
          <a:p>
            <a:pPr eaLnBrk="1" hangingPunct="1"/>
            <a:r>
              <a:rPr lang="it" dirty="0"/>
              <a:t>TEI_Header</a:t>
            </a:r>
            <a:endParaRPr lang="fr-FR" altLang="fr-FR" dirty="0"/>
          </a:p>
        </p:txBody>
      </p:sp>
      <p:sp>
        <p:nvSpPr>
          <p:cNvPr id="14338" name="Sous-titre 2">
            <a:extLst>
              <a:ext uri="{FF2B5EF4-FFF2-40B4-BE49-F238E27FC236}">
                <a16:creationId xmlns:a16="http://schemas.microsoft.com/office/drawing/2014/main" id="{1C7112FC-2221-B34A-B46B-A60E5D870A0B}"/>
              </a:ext>
            </a:extLst>
          </p:cNvPr>
          <p:cNvSpPr>
            <a:spLocks noGrp="1" noChangeArrowheads="1"/>
          </p:cNvSpPr>
          <p:nvPr>
            <p:ph type="subTitle" idx="1"/>
          </p:nvPr>
        </p:nvSpPr>
        <p:spPr>
          <a:xfrm>
            <a:off x="844550" y="3602038"/>
            <a:ext cx="7772400" cy="1095375"/>
          </a:xfrm>
        </p:spPr>
        <p:txBody>
          <a:bodyPr/>
          <a:lstStyle/>
          <a:p>
            <a:pPr eaLnBrk="1" hangingPunct="1"/>
            <a:r>
              <a:rPr lang="en-GB" altLang="it-IT"/>
              <a:t> </a:t>
            </a:r>
            <a:r>
              <a:rPr lang="fr-FR" altLang="it-IT"/>
              <a:t>Giovanni Pietro Vitali</a:t>
            </a:r>
          </a:p>
          <a:p>
            <a:pPr eaLnBrk="1" hangingPunct="1"/>
            <a:r>
              <a:rPr lang="fr-FR" altLang="it-IT">
                <a:hlinkClick r:id="rId3"/>
              </a:rPr>
              <a:t>giovannipietrovitali@gmail.com</a:t>
            </a:r>
            <a:r>
              <a:rPr lang="fr-FR" altLang="it-IT"/>
              <a:t> | </a:t>
            </a:r>
            <a:r>
              <a:rPr lang="fr-FR" altLang="it-IT">
                <a:hlinkClick r:id="rId4"/>
              </a:rPr>
              <a:t>giovannni.vitali@uvsq.fr</a:t>
            </a:r>
            <a:r>
              <a:rPr lang="fr-FR" altLang="it-IT"/>
              <a:t> </a:t>
            </a:r>
          </a:p>
        </p:txBody>
      </p:sp>
      <p:sp>
        <p:nvSpPr>
          <p:cNvPr id="14339" name="Sous-titre 2">
            <a:extLst>
              <a:ext uri="{FF2B5EF4-FFF2-40B4-BE49-F238E27FC236}">
                <a16:creationId xmlns:a16="http://schemas.microsoft.com/office/drawing/2014/main" id="{9875EF48-5626-9C4A-B892-950F1A0F3F51}"/>
              </a:ext>
            </a:extLst>
          </p:cNvPr>
          <p:cNvSpPr txBox="1">
            <a:spLocks noChangeArrowheads="1"/>
          </p:cNvSpPr>
          <p:nvPr/>
        </p:nvSpPr>
        <p:spPr bwMode="auto">
          <a:xfrm>
            <a:off x="2757488" y="5583238"/>
            <a:ext cx="6386512"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914400" eaLnBrk="1" hangingPunct="1">
              <a:buFont typeface="Arial" panose="020B0604020202020204" pitchFamily="34" charset="0"/>
              <a:buNone/>
            </a:pPr>
            <a:r>
              <a:rPr lang="it-IT" altLang="it-IT" sz="2400" dirty="0" err="1"/>
              <a:t>Université</a:t>
            </a:r>
            <a:r>
              <a:rPr lang="it-IT" altLang="it-IT" sz="2400" dirty="0"/>
              <a:t> de Versailles Saint Quentin en </a:t>
            </a:r>
            <a:r>
              <a:rPr lang="it-IT" altLang="it-IT" sz="2400" dirty="0" err="1"/>
              <a:t>Yvelines</a:t>
            </a:r>
            <a:endParaRPr lang="it-IT" altLang="it-IT" sz="2400" dirty="0"/>
          </a:p>
          <a:p>
            <a:pPr algn="just" defTabSz="914400" eaLnBrk="1" hangingPunct="1">
              <a:buFont typeface="Arial" panose="020B0604020202020204" pitchFamily="34" charset="0"/>
              <a:buNone/>
            </a:pPr>
            <a:r>
              <a:rPr lang="it-IT" altLang="it-IT" sz="2400" dirty="0" err="1"/>
              <a:t>Université</a:t>
            </a:r>
            <a:r>
              <a:rPr lang="it-IT" altLang="it-IT" sz="2400" dirty="0"/>
              <a:t> Paris-</a:t>
            </a:r>
            <a:r>
              <a:rPr lang="it-IT" altLang="it-IT" sz="2400" dirty="0" err="1"/>
              <a:t>Saclay</a:t>
            </a:r>
            <a:endParaRPr lang="fr-FR" altLang="it-IT" sz="2400" dirty="0"/>
          </a:p>
        </p:txBody>
      </p:sp>
      <p:pic>
        <p:nvPicPr>
          <p:cNvPr id="14340" name="Picture 6">
            <a:extLst>
              <a:ext uri="{FF2B5EF4-FFF2-40B4-BE49-F238E27FC236}">
                <a16:creationId xmlns:a16="http://schemas.microsoft.com/office/drawing/2014/main" id="{8DAD2B6A-DE04-A744-B4C8-D797CDB08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 y="5583238"/>
            <a:ext cx="7604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a:extLst>
              <a:ext uri="{FF2B5EF4-FFF2-40B4-BE49-F238E27FC236}">
                <a16:creationId xmlns:a16="http://schemas.microsoft.com/office/drawing/2014/main" id="{202C2EFA-DEF8-A446-BBC6-169F635BDE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388" y="5745163"/>
            <a:ext cx="14779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Immagine 7">
            <a:extLst>
              <a:ext uri="{FF2B5EF4-FFF2-40B4-BE49-F238E27FC236}">
                <a16:creationId xmlns:a16="http://schemas.microsoft.com/office/drawing/2014/main" id="{E1B0BAC5-AFD4-EA48-B54B-B49FD815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75"/>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183747"/>
            <a:ext cx="7732514" cy="1052513"/>
            <a:chOff x="751495" y="3395997"/>
            <a:chExt cx="8248015" cy="1122680"/>
          </a:xfrm>
        </p:grpSpPr>
        <p:sp>
          <p:nvSpPr>
            <p:cNvPr id="3" name="object 3"/>
            <p:cNvSpPr/>
            <p:nvPr/>
          </p:nvSpPr>
          <p:spPr>
            <a:xfrm>
              <a:off x="756251" y="3400753"/>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3400753"/>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904933"/>
            <a:ext cx="7732514" cy="553045"/>
            <a:chOff x="751495" y="5231928"/>
            <a:chExt cx="8248015" cy="589915"/>
          </a:xfrm>
        </p:grpSpPr>
        <p:sp>
          <p:nvSpPr>
            <p:cNvPr id="6" name="object 6"/>
            <p:cNvSpPr/>
            <p:nvPr/>
          </p:nvSpPr>
          <p:spPr>
            <a:xfrm>
              <a:off x="756251" y="5236685"/>
              <a:ext cx="8238490" cy="580390"/>
            </a:xfrm>
            <a:custGeom>
              <a:avLst/>
              <a:gdLst/>
              <a:ahLst/>
              <a:cxnLst/>
              <a:rect l="l" t="t" r="r" b="b"/>
              <a:pathLst>
                <a:path w="8238490" h="580389">
                  <a:moveTo>
                    <a:pt x="8214128" y="580268"/>
                  </a:moveTo>
                  <a:lnTo>
                    <a:pt x="23781" y="580268"/>
                  </a:lnTo>
                  <a:lnTo>
                    <a:pt x="13377" y="578781"/>
                  </a:lnTo>
                  <a:lnTo>
                    <a:pt x="5945" y="574322"/>
                  </a:lnTo>
                  <a:lnTo>
                    <a:pt x="1486" y="566890"/>
                  </a:lnTo>
                  <a:lnTo>
                    <a:pt x="0" y="556486"/>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556486"/>
                  </a:lnTo>
                  <a:lnTo>
                    <a:pt x="8236423" y="566890"/>
                  </a:lnTo>
                  <a:lnTo>
                    <a:pt x="8231964" y="574322"/>
                  </a:lnTo>
                  <a:lnTo>
                    <a:pt x="8224532" y="578781"/>
                  </a:lnTo>
                  <a:lnTo>
                    <a:pt x="8214128" y="580268"/>
                  </a:lnTo>
                  <a:close/>
                </a:path>
              </a:pathLst>
            </a:custGeom>
            <a:solidFill>
              <a:srgbClr val="F6F8F9"/>
            </a:solidFill>
          </p:spPr>
          <p:txBody>
            <a:bodyPr wrap="square" lIns="0" tIns="0" rIns="0" bIns="0" rtlCol="0"/>
            <a:lstStyle/>
            <a:p>
              <a:endParaRPr/>
            </a:p>
          </p:txBody>
        </p:sp>
        <p:sp>
          <p:nvSpPr>
            <p:cNvPr id="7" name="object 7"/>
            <p:cNvSpPr/>
            <p:nvPr/>
          </p:nvSpPr>
          <p:spPr>
            <a:xfrm>
              <a:off x="756251" y="5236685"/>
              <a:ext cx="8238490" cy="580390"/>
            </a:xfrm>
            <a:custGeom>
              <a:avLst/>
              <a:gdLst/>
              <a:ahLst/>
              <a:cxnLst/>
              <a:rect l="l" t="t" r="r" b="b"/>
              <a:pathLst>
                <a:path w="8238490" h="580389">
                  <a:moveTo>
                    <a:pt x="0" y="556486"/>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556486"/>
                  </a:lnTo>
                  <a:lnTo>
                    <a:pt x="8236423" y="566890"/>
                  </a:lnTo>
                  <a:lnTo>
                    <a:pt x="8231964" y="574322"/>
                  </a:lnTo>
                  <a:lnTo>
                    <a:pt x="8224532" y="578781"/>
                  </a:lnTo>
                  <a:lnTo>
                    <a:pt x="8214128" y="580268"/>
                  </a:lnTo>
                  <a:lnTo>
                    <a:pt x="23781" y="580268"/>
                  </a:lnTo>
                  <a:lnTo>
                    <a:pt x="13377" y="578781"/>
                  </a:lnTo>
                  <a:lnTo>
                    <a:pt x="5945" y="574322"/>
                  </a:lnTo>
                  <a:lnTo>
                    <a:pt x="1486" y="566890"/>
                  </a:lnTo>
                  <a:lnTo>
                    <a:pt x="0" y="556486"/>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56160" y="673396"/>
            <a:ext cx="9428082" cy="566020"/>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3600" dirty="0">
                <a:latin typeface="+mn-lt"/>
                <a:cs typeface="Cambria"/>
              </a:rPr>
              <a:t>P</a:t>
            </a:r>
            <a:r>
              <a:rPr sz="3600" dirty="0">
                <a:latin typeface="+mn-lt"/>
                <a:cs typeface="Comic Sans MS"/>
              </a:rPr>
              <a:t>ourquoi faire simple si on peut faire compliqué?</a:t>
            </a:r>
          </a:p>
        </p:txBody>
      </p:sp>
      <p:sp>
        <p:nvSpPr>
          <p:cNvPr id="9" name="object 9"/>
          <p:cNvSpPr txBox="1"/>
          <p:nvPr/>
        </p:nvSpPr>
        <p:spPr>
          <a:xfrm>
            <a:off x="694113" y="1855217"/>
            <a:ext cx="7744409" cy="3400329"/>
          </a:xfrm>
          <a:prstGeom prst="rect">
            <a:avLst/>
          </a:prstGeom>
        </p:spPr>
        <p:txBody>
          <a:bodyPr vert="horz" wrap="square" lIns="0" tIns="13691" rIns="0" bIns="0" rtlCol="0">
            <a:spAutoFit/>
          </a:bodyPr>
          <a:lstStyle/>
          <a:p>
            <a:pPr marL="11906" marR="72033" algn="just">
              <a:lnSpc>
                <a:spcPts val="3019"/>
              </a:lnSpc>
              <a:spcBef>
                <a:spcPts val="107"/>
              </a:spcBef>
            </a:pPr>
            <a:r>
              <a:rPr sz="2438" dirty="0">
                <a:solidFill>
                  <a:srgbClr val="23292D"/>
                </a:solidFill>
                <a:latin typeface="+mn-lt"/>
                <a:cs typeface="Comic Sans MS"/>
              </a:rPr>
              <a:t>On peut encoder des choses très différentes en TEI, ce qui explique  certaines incronguités apparentes. Par exemple, pourquoi encoder  ainsi:</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Exercice</a:t>
            </a:r>
            <a:r>
              <a:rPr sz="1734" spc="-9" dirty="0">
                <a:solidFill>
                  <a:srgbClr val="23292D"/>
                </a:solidFill>
                <a:latin typeface="Courier New"/>
                <a:cs typeface="Courier New"/>
              </a:rPr>
              <a:t> </a:t>
            </a:r>
            <a:r>
              <a:rPr sz="1734" dirty="0">
                <a:solidFill>
                  <a:srgbClr val="23292D"/>
                </a:solidFill>
                <a:latin typeface="Courier New"/>
                <a:cs typeface="Courier New"/>
              </a:rPr>
              <a:t>sur</a:t>
            </a:r>
            <a:r>
              <a:rPr sz="1734" spc="-9" dirty="0">
                <a:solidFill>
                  <a:srgbClr val="23292D"/>
                </a:solidFill>
                <a:latin typeface="Courier New"/>
                <a:cs typeface="Courier New"/>
              </a:rPr>
              <a:t> </a:t>
            </a:r>
            <a:r>
              <a:rPr sz="1734" dirty="0">
                <a:solidFill>
                  <a:srgbClr val="23292D"/>
                </a:solidFill>
                <a:latin typeface="Courier New"/>
                <a:cs typeface="Courier New"/>
              </a:rPr>
              <a:t>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Et non ainsi:</a:t>
            </a:r>
            <a:endParaRPr sz="2438" dirty="0">
              <a:latin typeface="+mn-lt"/>
              <a:cs typeface="Comic Sans MS"/>
            </a:endParaRPr>
          </a:p>
          <a:p>
            <a:pPr>
              <a:spcBef>
                <a:spcPts val="61"/>
              </a:spcBef>
            </a:pPr>
            <a:endParaRPr lang="it-IT" sz="1688" dirty="0">
              <a:latin typeface="Comic Sans MS"/>
              <a:cs typeface="Comic Sans MS"/>
            </a:endParaRPr>
          </a:p>
          <a:p>
            <a:pPr marL="163116"/>
            <a:r>
              <a:rPr sz="1734" dirty="0">
                <a:solidFill>
                  <a:srgbClr val="000080"/>
                </a:solidFill>
                <a:latin typeface="Courier New"/>
                <a:cs typeface="Courier New"/>
              </a:rPr>
              <a:t>&lt;titleStmt&gt;</a:t>
            </a:r>
            <a:r>
              <a:rPr sz="1734" dirty="0">
                <a:solidFill>
                  <a:srgbClr val="23292D"/>
                </a:solidFill>
                <a:latin typeface="Courier New"/>
                <a:cs typeface="Courier New"/>
              </a:rPr>
              <a:t>Exercice</a:t>
            </a:r>
            <a:r>
              <a:rPr sz="1734" spc="-19" dirty="0">
                <a:solidFill>
                  <a:srgbClr val="23292D"/>
                </a:solidFill>
                <a:latin typeface="Courier New"/>
                <a:cs typeface="Courier New"/>
              </a:rPr>
              <a:t> </a:t>
            </a:r>
            <a:r>
              <a:rPr sz="1734" dirty="0">
                <a:solidFill>
                  <a:srgbClr val="23292D"/>
                </a:solidFill>
                <a:latin typeface="Courier New"/>
                <a:cs typeface="Courier New"/>
              </a:rPr>
              <a:t>sur</a:t>
            </a:r>
            <a:r>
              <a:rPr sz="1734" spc="-19" dirty="0">
                <a:solidFill>
                  <a:srgbClr val="23292D"/>
                </a:solidFill>
                <a:latin typeface="Courier New"/>
                <a:cs typeface="Courier New"/>
              </a:rPr>
              <a:t> </a:t>
            </a:r>
            <a:r>
              <a:rPr sz="1734" dirty="0">
                <a:solidFill>
                  <a:srgbClr val="23292D"/>
                </a:solidFill>
                <a:latin typeface="Courier New"/>
                <a:cs typeface="Courier New"/>
              </a:rPr>
              <a:t>un</a:t>
            </a:r>
            <a:r>
              <a:rPr sz="1734" spc="-19" dirty="0">
                <a:solidFill>
                  <a:srgbClr val="23292D"/>
                </a:solidFill>
                <a:latin typeface="Courier New"/>
                <a:cs typeface="Courier New"/>
              </a:rPr>
              <a:t> </a:t>
            </a:r>
            <a:r>
              <a:rPr sz="1734" dirty="0">
                <a:solidFill>
                  <a:srgbClr val="23292D"/>
                </a:solidFill>
                <a:latin typeface="Courier New"/>
                <a:cs typeface="Courier New"/>
              </a:rPr>
              <a:t>poème…</a:t>
            </a:r>
            <a:r>
              <a:rPr sz="1734" dirty="0">
                <a:solidFill>
                  <a:srgbClr val="000080"/>
                </a:solidFill>
                <a:latin typeface="Courier New"/>
                <a:cs typeface="Courier New"/>
              </a:rPr>
              <a:t>&lt;/titleStmt&gt;</a:t>
            </a:r>
            <a:endParaRPr sz="1734" dirty="0">
              <a:latin typeface="Courier New"/>
              <a:cs typeface="Courier New"/>
            </a:endParaRPr>
          </a:p>
        </p:txBody>
      </p:sp>
    </p:spTree>
    <p:extLst>
      <p:ext uri="{BB962C8B-B14F-4D97-AF65-F5344CB8AC3E}">
        <p14:creationId xmlns:p14="http://schemas.microsoft.com/office/powerpoint/2010/main" val="297491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077908"/>
            <a:ext cx="7732514" cy="2800350"/>
            <a:chOff x="751495" y="2216435"/>
            <a:chExt cx="8248015" cy="2987040"/>
          </a:xfrm>
        </p:grpSpPr>
        <p:sp>
          <p:nvSpPr>
            <p:cNvPr id="3" name="object 3"/>
            <p:cNvSpPr/>
            <p:nvPr/>
          </p:nvSpPr>
          <p:spPr>
            <a:xfrm>
              <a:off x="756251" y="2221191"/>
              <a:ext cx="8238490" cy="2977515"/>
            </a:xfrm>
            <a:custGeom>
              <a:avLst/>
              <a:gdLst/>
              <a:ahLst/>
              <a:cxnLst/>
              <a:rect l="l" t="t" r="r" b="b"/>
              <a:pathLst>
                <a:path w="8238490" h="2977515">
                  <a:moveTo>
                    <a:pt x="8214128" y="2977443"/>
                  </a:moveTo>
                  <a:lnTo>
                    <a:pt x="23781" y="2977443"/>
                  </a:lnTo>
                  <a:lnTo>
                    <a:pt x="13377" y="2975956"/>
                  </a:lnTo>
                  <a:lnTo>
                    <a:pt x="5945" y="2971497"/>
                  </a:lnTo>
                  <a:lnTo>
                    <a:pt x="1486" y="2964065"/>
                  </a:lnTo>
                  <a:lnTo>
                    <a:pt x="0" y="2953661"/>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2953661"/>
                  </a:lnTo>
                  <a:lnTo>
                    <a:pt x="8236423" y="2964065"/>
                  </a:lnTo>
                  <a:lnTo>
                    <a:pt x="8231964" y="2971497"/>
                  </a:lnTo>
                  <a:lnTo>
                    <a:pt x="8224532" y="2975956"/>
                  </a:lnTo>
                  <a:lnTo>
                    <a:pt x="8214128" y="2977443"/>
                  </a:lnTo>
                  <a:close/>
                </a:path>
              </a:pathLst>
            </a:custGeom>
            <a:solidFill>
              <a:srgbClr val="F6F8F9"/>
            </a:solidFill>
          </p:spPr>
          <p:txBody>
            <a:bodyPr wrap="square" lIns="0" tIns="0" rIns="0" bIns="0" rtlCol="0"/>
            <a:lstStyle/>
            <a:p>
              <a:endParaRPr/>
            </a:p>
          </p:txBody>
        </p:sp>
        <p:sp>
          <p:nvSpPr>
            <p:cNvPr id="4" name="object 4"/>
            <p:cNvSpPr/>
            <p:nvPr/>
          </p:nvSpPr>
          <p:spPr>
            <a:xfrm>
              <a:off x="756251" y="2221191"/>
              <a:ext cx="8238490" cy="2977515"/>
            </a:xfrm>
            <a:custGeom>
              <a:avLst/>
              <a:gdLst/>
              <a:ahLst/>
              <a:cxnLst/>
              <a:rect l="l" t="t" r="r" b="b"/>
              <a:pathLst>
                <a:path w="8238490" h="2977515">
                  <a:moveTo>
                    <a:pt x="0" y="2953661"/>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2953661"/>
                  </a:lnTo>
                  <a:lnTo>
                    <a:pt x="8236423" y="2964065"/>
                  </a:lnTo>
                  <a:lnTo>
                    <a:pt x="8231964" y="2971497"/>
                  </a:lnTo>
                  <a:lnTo>
                    <a:pt x="8224532" y="2975956"/>
                  </a:lnTo>
                  <a:lnTo>
                    <a:pt x="8214128" y="2977443"/>
                  </a:lnTo>
                  <a:lnTo>
                    <a:pt x="23781" y="2977443"/>
                  </a:lnTo>
                  <a:lnTo>
                    <a:pt x="13377" y="2975956"/>
                  </a:lnTo>
                  <a:lnTo>
                    <a:pt x="5945" y="2971497"/>
                  </a:lnTo>
                  <a:lnTo>
                    <a:pt x="1486" y="2964065"/>
                  </a:lnTo>
                  <a:lnTo>
                    <a:pt x="0" y="2953661"/>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207080"/>
            <a:ext cx="1629538"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P</a:t>
            </a:r>
            <a:r>
              <a:rPr sz="2672" dirty="0">
                <a:latin typeface="+mn-lt"/>
                <a:cs typeface="Comic Sans MS"/>
              </a:rPr>
              <a:t>ourquoi? </a:t>
            </a:r>
          </a:p>
        </p:txBody>
      </p:sp>
      <p:sp>
        <p:nvSpPr>
          <p:cNvPr id="7" name="object 7"/>
          <p:cNvSpPr/>
          <p:nvPr/>
        </p:nvSpPr>
        <p:spPr>
          <a:xfrm>
            <a:off x="5945382" y="773310"/>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9" name="object 9"/>
          <p:cNvSpPr/>
          <p:nvPr/>
        </p:nvSpPr>
        <p:spPr>
          <a:xfrm>
            <a:off x="5422605" y="5834586"/>
            <a:ext cx="1148316" cy="320630"/>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1962357" y="4962424"/>
            <a:ext cx="1250655" cy="419132"/>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0933" y="763819"/>
            <a:ext cx="7645003" cy="5790278"/>
          </a:xfrm>
          <a:prstGeom prst="rect">
            <a:avLst/>
          </a:prstGeom>
        </p:spPr>
        <p:txBody>
          <a:bodyPr vert="horz" wrap="square" lIns="0" tIns="13691" rIns="0" bIns="0" rtlCol="0">
            <a:spAutoFit/>
          </a:bodyPr>
          <a:lstStyle/>
          <a:p>
            <a:pPr marL="11906" marR="108347">
              <a:lnSpc>
                <a:spcPts val="3019"/>
              </a:lnSpc>
              <a:spcBef>
                <a:spcPts val="107"/>
              </a:spcBef>
            </a:pPr>
            <a:r>
              <a:rPr sz="2438" dirty="0">
                <a:solidFill>
                  <a:srgbClr val="23292D"/>
                </a:solidFill>
                <a:latin typeface="+mn-lt"/>
                <a:cs typeface="Comic Sans MS"/>
              </a:rPr>
              <a:t>Parce qu'il s'agit de la version minimale de </a:t>
            </a:r>
            <a:r>
              <a:rPr sz="1734" dirty="0">
                <a:solidFill>
                  <a:srgbClr val="23292D"/>
                </a:solidFill>
                <a:latin typeface="+mn-lt"/>
                <a:cs typeface="Courier New"/>
              </a:rPr>
              <a:t>&lt;titleStmt&gt; </a:t>
            </a:r>
            <a:r>
              <a:rPr sz="2438" dirty="0">
                <a:solidFill>
                  <a:srgbClr val="23292D"/>
                </a:solidFill>
                <a:latin typeface="+mn-lt"/>
                <a:cs typeface="Comic Sans MS"/>
              </a:rPr>
              <a:t>, dans lequel  on peut ajouter d'autres informations que le simple </a:t>
            </a:r>
            <a:r>
              <a:rPr sz="1734" dirty="0">
                <a:solidFill>
                  <a:srgbClr val="23292D"/>
                </a:solidFill>
                <a:latin typeface="+mn-lt"/>
                <a:cs typeface="Courier New"/>
              </a:rPr>
              <a:t>&lt;title&gt;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a:t>
            </a:r>
            <a:r>
              <a:rPr sz="2438" dirty="0">
                <a:solidFill>
                  <a:srgbClr val="23292D"/>
                </a:solidFill>
                <a:latin typeface="+mn-lt"/>
                <a:cs typeface="Comic Sans MS"/>
              </a:rPr>
              <a:t>.</a:t>
            </a:r>
            <a:endParaRPr sz="2438" dirty="0">
              <a:latin typeface="+mn-lt"/>
              <a:cs typeface="Comic Sans MS"/>
            </a:endParaRPr>
          </a:p>
          <a:p>
            <a:pPr>
              <a:spcBef>
                <a:spcPts val="9"/>
              </a:spcBef>
            </a:pPr>
            <a:endParaRPr sz="1641"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Encodage</a:t>
            </a:r>
            <a:r>
              <a:rPr sz="1734" spc="-14" dirty="0">
                <a:solidFill>
                  <a:srgbClr val="23292D"/>
                </a:solidFill>
                <a:latin typeface="Courier New"/>
                <a:cs typeface="Courier New"/>
              </a:rPr>
              <a:t> </a:t>
            </a:r>
            <a:r>
              <a:rPr sz="1734" dirty="0">
                <a:solidFill>
                  <a:srgbClr val="23292D"/>
                </a:solidFill>
                <a:latin typeface="Courier New"/>
                <a:cs typeface="Courier New"/>
              </a:rPr>
              <a:t>d'un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pPr>
            <a:r>
              <a:rPr sz="1734" dirty="0">
                <a:solidFill>
                  <a:srgbClr val="000080"/>
                </a:solidFill>
                <a:latin typeface="Courier New"/>
                <a:cs typeface="Courier New"/>
              </a:rPr>
              <a:t>&lt;author&gt;</a:t>
            </a:r>
            <a:r>
              <a:rPr sz="1734" dirty="0">
                <a:solidFill>
                  <a:srgbClr val="23292D"/>
                </a:solidFill>
                <a:latin typeface="Courier New"/>
                <a:cs typeface="Courier New"/>
              </a:rPr>
              <a:t>Lope</a:t>
            </a:r>
            <a:r>
              <a:rPr sz="1734" spc="-38" dirty="0">
                <a:solidFill>
                  <a:srgbClr val="23292D"/>
                </a:solidFill>
                <a:latin typeface="Courier New"/>
                <a:cs typeface="Courier New"/>
              </a:rPr>
              <a:t> </a:t>
            </a:r>
            <a:r>
              <a:rPr sz="1734" dirty="0">
                <a:solidFill>
                  <a:srgbClr val="23292D"/>
                </a:solidFill>
                <a:latin typeface="Courier New"/>
                <a:cs typeface="Courier New"/>
              </a:rPr>
              <a:t>de</a:t>
            </a:r>
            <a:r>
              <a:rPr sz="1734" spc="-33"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&lt;/author&gt;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&lt;editor&gt;</a:t>
            </a:r>
            <a:endParaRPr sz="1734" dirty="0">
              <a:latin typeface="Courier New"/>
              <a:cs typeface="Courier New"/>
            </a:endParaRPr>
          </a:p>
          <a:p>
            <a:pPr marL="692348">
              <a:lnSpc>
                <a:spcPts val="1964"/>
              </a:lnSpc>
            </a:pPr>
            <a:r>
              <a:rPr sz="1734" dirty="0">
                <a:solidFill>
                  <a:srgbClr val="000080"/>
                </a:solidFill>
                <a:latin typeface="Courier New"/>
                <a:cs typeface="Courier New"/>
              </a:rPr>
              <a:t>&lt;persName&gt;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&lt;forename&gt;</a:t>
            </a:r>
            <a:r>
              <a:rPr sz="1734" dirty="0">
                <a:solidFill>
                  <a:srgbClr val="23292D"/>
                </a:solidFill>
                <a:latin typeface="Courier New"/>
                <a:cs typeface="Courier New"/>
              </a:rPr>
              <a:t>Simon</a:t>
            </a:r>
            <a:r>
              <a:rPr sz="1734" dirty="0">
                <a:solidFill>
                  <a:srgbClr val="000080"/>
                </a:solidFill>
                <a:latin typeface="Courier New"/>
                <a:cs typeface="Courier New"/>
              </a:rPr>
              <a:t>&lt;/forename&gt;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&lt;surname&gt;</a:t>
            </a:r>
            <a:r>
              <a:rPr sz="1734" dirty="0">
                <a:solidFill>
                  <a:srgbClr val="23292D"/>
                </a:solidFill>
                <a:latin typeface="Courier New"/>
                <a:cs typeface="Courier New"/>
              </a:rPr>
              <a:t>Gabay</a:t>
            </a:r>
            <a:r>
              <a:rPr sz="1734" dirty="0">
                <a:solidFill>
                  <a:srgbClr val="000080"/>
                </a:solidFill>
                <a:latin typeface="Courier New"/>
                <a:cs typeface="Courier New"/>
              </a:rPr>
              <a:t>&lt;/surname&gt;</a:t>
            </a:r>
            <a:endParaRPr sz="1734" dirty="0">
              <a:latin typeface="Courier New"/>
              <a:cs typeface="Courier New"/>
            </a:endParaRPr>
          </a:p>
          <a:p>
            <a:pPr marL="692348">
              <a:lnSpc>
                <a:spcPts val="1964"/>
              </a:lnSpc>
            </a:pP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&lt;/editor&gt;</a:t>
            </a:r>
            <a:endParaRPr sz="1734" dirty="0">
              <a:latin typeface="Courier New"/>
              <a:cs typeface="Courier New"/>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Notons que </a:t>
            </a:r>
            <a:r>
              <a:rPr sz="1734" dirty="0">
                <a:solidFill>
                  <a:srgbClr val="23292D"/>
                </a:solidFill>
                <a:latin typeface="+mn-lt"/>
                <a:cs typeface="Courier New"/>
              </a:rPr>
              <a:t>&lt;author&gt;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pourrait être lui aussi encodé comme</a:t>
            </a:r>
            <a:endParaRPr sz="2438" dirty="0">
              <a:latin typeface="+mn-lt"/>
              <a:cs typeface="Comic Sans MS"/>
            </a:endParaRPr>
          </a:p>
          <a:p>
            <a:pPr marL="11906" marR="4763" indent="79772">
              <a:lnSpc>
                <a:spcPct val="103200"/>
              </a:lnSpc>
            </a:pPr>
            <a:r>
              <a:rPr sz="1734" dirty="0">
                <a:solidFill>
                  <a:srgbClr val="23292D"/>
                </a:solidFill>
                <a:latin typeface="+mn-lt"/>
                <a:cs typeface="Courier New"/>
              </a:rPr>
              <a:t>&lt;editor&gt; </a:t>
            </a:r>
            <a:r>
              <a:rPr sz="2438" dirty="0">
                <a:solidFill>
                  <a:srgbClr val="0366D5"/>
                </a:solidFill>
                <a:latin typeface="+mn-lt"/>
                <a:cs typeface="Cambria"/>
                <a:hlinkClick r:id="rId4"/>
              </a:rPr>
              <a:t>(</a:t>
            </a:r>
            <a:r>
              <a:rPr sz="2438" dirty="0">
                <a:solidFill>
                  <a:srgbClr val="0366D5"/>
                </a:solidFill>
                <a:latin typeface="+mn-lt"/>
                <a:cs typeface="Comic Sans MS"/>
                <a:hlinkClick r:id="rId4"/>
              </a:rPr>
              <a:t>cf. TEI</a:t>
            </a:r>
            <a:r>
              <a:rPr sz="2438" dirty="0">
                <a:solidFill>
                  <a:srgbClr val="0366D5"/>
                </a:solidFill>
                <a:latin typeface="+mn-lt"/>
                <a:cs typeface="Cambria"/>
                <a:hlinkClick r:id="rId4"/>
              </a:rPr>
              <a:t>) </a:t>
            </a:r>
            <a:r>
              <a:rPr sz="2438" dirty="0">
                <a:solidFill>
                  <a:srgbClr val="23292D"/>
                </a:solidFill>
                <a:latin typeface="+mn-lt"/>
                <a:cs typeface="Comic Sans MS"/>
              </a:rPr>
              <a:t>avec </a:t>
            </a:r>
            <a:r>
              <a:rPr sz="1734" dirty="0">
                <a:solidFill>
                  <a:srgbClr val="23292D"/>
                </a:solidFill>
                <a:latin typeface="+mn-lt"/>
                <a:cs typeface="Courier New"/>
              </a:rPr>
              <a:t>&lt;persName&gt; </a:t>
            </a:r>
            <a:r>
              <a:rPr sz="2438" dirty="0">
                <a:solidFill>
                  <a:srgbClr val="0366D5"/>
                </a:solidFill>
                <a:latin typeface="+mn-lt"/>
                <a:cs typeface="Cambria"/>
                <a:hlinkClick r:id="rId5"/>
              </a:rPr>
              <a:t>(</a:t>
            </a:r>
            <a:r>
              <a:rPr sz="2438" dirty="0">
                <a:solidFill>
                  <a:srgbClr val="0366D5"/>
                </a:solidFill>
                <a:latin typeface="+mn-lt"/>
                <a:cs typeface="Comic Sans MS"/>
                <a:hlinkClick r:id="rId5"/>
              </a:rPr>
              <a:t>cf. TEI</a:t>
            </a:r>
            <a:r>
              <a:rPr sz="2438" dirty="0">
                <a:solidFill>
                  <a:srgbClr val="0366D5"/>
                </a:solidFill>
                <a:latin typeface="+mn-lt"/>
                <a:cs typeface="Cambria"/>
                <a:hlinkClick r:id="rId5"/>
              </a:rPr>
              <a:t>)</a:t>
            </a:r>
            <a:r>
              <a:rPr sz="2438" dirty="0">
                <a:solidFill>
                  <a:srgbClr val="23292D"/>
                </a:solidFill>
                <a:latin typeface="+mn-lt"/>
                <a:cs typeface="Comic Sans MS"/>
              </a:rPr>
              <a:t>, </a:t>
            </a:r>
            <a:r>
              <a:rPr sz="1734" dirty="0">
                <a:solidFill>
                  <a:srgbClr val="23292D"/>
                </a:solidFill>
                <a:latin typeface="+mn-lt"/>
                <a:cs typeface="Courier New"/>
              </a:rPr>
              <a:t>&lt;forename&gt; </a:t>
            </a:r>
            <a:r>
              <a:rPr sz="2438" dirty="0">
                <a:solidFill>
                  <a:srgbClr val="0366D5"/>
                </a:solidFill>
                <a:latin typeface="+mn-lt"/>
                <a:cs typeface="Cambria"/>
                <a:hlinkClick r:id="rId6"/>
              </a:rPr>
              <a:t>(</a:t>
            </a:r>
            <a:r>
              <a:rPr sz="2438" dirty="0">
                <a:solidFill>
                  <a:srgbClr val="0366D5"/>
                </a:solidFill>
                <a:latin typeface="+mn-lt"/>
                <a:cs typeface="Comic Sans MS"/>
                <a:hlinkClick r:id="rId6"/>
              </a:rPr>
              <a:t>cf. TEI</a:t>
            </a:r>
            <a:r>
              <a:rPr sz="2438" dirty="0">
                <a:solidFill>
                  <a:srgbClr val="0366D5"/>
                </a:solidFill>
                <a:latin typeface="+mn-lt"/>
                <a:cs typeface="Cambria"/>
                <a:hlinkClick r:id="rId6"/>
              </a:rPr>
              <a:t>) </a:t>
            </a:r>
            <a:r>
              <a:rPr sz="2438" dirty="0">
                <a:solidFill>
                  <a:srgbClr val="0366D5"/>
                </a:solidFill>
                <a:latin typeface="+mn-lt"/>
                <a:cs typeface="Cambria"/>
              </a:rPr>
              <a:t> </a:t>
            </a:r>
            <a:r>
              <a:rPr sz="2438" dirty="0">
                <a:solidFill>
                  <a:srgbClr val="23292D"/>
                </a:solidFill>
                <a:latin typeface="+mn-lt"/>
                <a:cs typeface="Comic Sans MS"/>
              </a:rPr>
              <a:t>et </a:t>
            </a:r>
            <a:r>
              <a:rPr sz="1734" dirty="0">
                <a:solidFill>
                  <a:srgbClr val="23292D"/>
                </a:solidFill>
                <a:latin typeface="+mn-lt"/>
                <a:cs typeface="Courier New"/>
              </a:rPr>
              <a:t>&lt;surname&gt; </a:t>
            </a:r>
            <a:r>
              <a:rPr sz="2438" dirty="0">
                <a:solidFill>
                  <a:srgbClr val="0366D5"/>
                </a:solidFill>
                <a:latin typeface="+mn-lt"/>
                <a:cs typeface="Cambria"/>
                <a:hlinkClick r:id="rId7"/>
              </a:rPr>
              <a:t>(</a:t>
            </a:r>
            <a:r>
              <a:rPr sz="2438" dirty="0">
                <a:solidFill>
                  <a:srgbClr val="0366D5"/>
                </a:solidFill>
                <a:latin typeface="+mn-lt"/>
                <a:cs typeface="Comic Sans MS"/>
                <a:hlinkClick r:id="rId7"/>
              </a:rPr>
              <a:t>cf. TEI</a:t>
            </a:r>
            <a:r>
              <a:rPr sz="2438" dirty="0">
                <a:solidFill>
                  <a:srgbClr val="0366D5"/>
                </a:solidFill>
                <a:latin typeface="+mn-lt"/>
                <a:cs typeface="Cambria"/>
                <a:hlinkClick r:id="rId7"/>
              </a:rPr>
              <a:t>)</a:t>
            </a:r>
            <a:r>
              <a:rPr sz="2438" dirty="0">
                <a:solidFill>
                  <a:srgbClr val="23292D"/>
                </a:solidFill>
                <a:latin typeface="+mn-lt"/>
                <a:cs typeface="Comic Sans MS"/>
              </a:rPr>
              <a:t>.</a:t>
            </a:r>
            <a:endParaRPr sz="2438" dirty="0">
              <a:latin typeface="+mn-lt"/>
              <a:cs typeface="Comic Sans MS"/>
            </a:endParaRPr>
          </a:p>
        </p:txBody>
      </p:sp>
      <p:sp>
        <p:nvSpPr>
          <p:cNvPr id="12" name="object 7">
            <a:extLst>
              <a:ext uri="{FF2B5EF4-FFF2-40B4-BE49-F238E27FC236}">
                <a16:creationId xmlns:a16="http://schemas.microsoft.com/office/drawing/2014/main" id="{3D80BF49-860B-A14F-9698-31A5A743FB1A}"/>
              </a:ext>
            </a:extLst>
          </p:cNvPr>
          <p:cNvSpPr/>
          <p:nvPr/>
        </p:nvSpPr>
        <p:spPr>
          <a:xfrm>
            <a:off x="594708" y="1575461"/>
            <a:ext cx="840683" cy="363901"/>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3" name="object 7">
            <a:extLst>
              <a:ext uri="{FF2B5EF4-FFF2-40B4-BE49-F238E27FC236}">
                <a16:creationId xmlns:a16="http://schemas.microsoft.com/office/drawing/2014/main" id="{3D092BF4-4A35-A14B-80DC-06C8A85FA481}"/>
              </a:ext>
            </a:extLst>
          </p:cNvPr>
          <p:cNvSpPr/>
          <p:nvPr/>
        </p:nvSpPr>
        <p:spPr>
          <a:xfrm>
            <a:off x="3208925" y="5793697"/>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4" name="object 7">
            <a:extLst>
              <a:ext uri="{FF2B5EF4-FFF2-40B4-BE49-F238E27FC236}">
                <a16:creationId xmlns:a16="http://schemas.microsoft.com/office/drawing/2014/main" id="{1E83D32F-23D3-DA4B-A3ED-CAF43725FA66}"/>
              </a:ext>
            </a:extLst>
          </p:cNvPr>
          <p:cNvSpPr/>
          <p:nvPr/>
        </p:nvSpPr>
        <p:spPr>
          <a:xfrm>
            <a:off x="690933" y="5793697"/>
            <a:ext cx="935204"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6" name="object 7">
            <a:extLst>
              <a:ext uri="{FF2B5EF4-FFF2-40B4-BE49-F238E27FC236}">
                <a16:creationId xmlns:a16="http://schemas.microsoft.com/office/drawing/2014/main" id="{204564D6-D051-4B4A-B553-AED7DB713D06}"/>
              </a:ext>
            </a:extLst>
          </p:cNvPr>
          <p:cNvSpPr/>
          <p:nvPr/>
        </p:nvSpPr>
        <p:spPr>
          <a:xfrm>
            <a:off x="588346" y="6199087"/>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Tree>
    <p:extLst>
      <p:ext uri="{BB962C8B-B14F-4D97-AF65-F5344CB8AC3E}">
        <p14:creationId xmlns:p14="http://schemas.microsoft.com/office/powerpoint/2010/main" val="132571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7560" y="2060507"/>
            <a:ext cx="3899151" cy="423225"/>
          </a:xfrm>
          <a:prstGeom prst="rect">
            <a:avLst/>
          </a:prstGeom>
        </p:spPr>
        <p:txBody>
          <a:bodyPr vert="horz" wrap="square" lIns="0" tIns="11906" rIns="0" bIns="0" numCol="1" rtlCol="0" anchor="ctr" anchorCtr="0" compatLnSpc="1">
            <a:prstTxWarp prst="textNoShape">
              <a:avLst/>
            </a:prstTxWarp>
            <a:spAutoFit/>
          </a:bodyPr>
          <a:lstStyle/>
          <a:p>
            <a:pPr marL="11906" algn="just">
              <a:lnSpc>
                <a:spcPct val="100000"/>
              </a:lnSpc>
              <a:spcBef>
                <a:spcPts val="94"/>
              </a:spcBef>
            </a:pPr>
            <a:r>
              <a:rPr sz="2672" dirty="0">
                <a:latin typeface="+mn-lt"/>
                <a:cs typeface="Cambria"/>
              </a:rPr>
              <a:t>L</a:t>
            </a:r>
            <a:r>
              <a:rPr sz="2672" dirty="0">
                <a:latin typeface="+mn-lt"/>
                <a:cs typeface="Georgia"/>
              </a:rPr>
              <a:t>'</a:t>
            </a:r>
            <a:r>
              <a:rPr sz="2672" dirty="0">
                <a:latin typeface="+mn-lt"/>
                <a:cs typeface="Comic Sans MS"/>
              </a:rPr>
              <a:t>encodage emmental</a:t>
            </a:r>
          </a:p>
        </p:txBody>
      </p:sp>
      <p:sp>
        <p:nvSpPr>
          <p:cNvPr id="3" name="object 3"/>
          <p:cNvSpPr txBox="1"/>
          <p:nvPr/>
        </p:nvSpPr>
        <p:spPr>
          <a:xfrm>
            <a:off x="332607" y="2582239"/>
            <a:ext cx="8641272" cy="1546194"/>
          </a:xfrm>
          <a:prstGeom prst="rect">
            <a:avLst/>
          </a:prstGeom>
        </p:spPr>
        <p:txBody>
          <a:bodyPr vert="horz" wrap="square" lIns="0" tIns="14288" rIns="0" bIns="0" rtlCol="0">
            <a:spAutoFit/>
          </a:bodyPr>
          <a:lstStyle/>
          <a:p>
            <a:pPr marL="11906" marR="4763" algn="just">
              <a:lnSpc>
                <a:spcPct val="103200"/>
              </a:lnSpc>
              <a:spcBef>
                <a:spcPts val="1008"/>
              </a:spcBef>
            </a:pPr>
            <a:r>
              <a:rPr sz="2438" spc="300" dirty="0" err="1">
                <a:solidFill>
                  <a:srgbClr val="23292D"/>
                </a:solidFill>
                <a:latin typeface="+mn-lt"/>
                <a:cs typeface="Comic Sans MS"/>
              </a:rPr>
              <a:t>L'encodage</a:t>
            </a:r>
            <a:r>
              <a:rPr sz="2438" spc="300" dirty="0">
                <a:solidFill>
                  <a:srgbClr val="23292D"/>
                </a:solidFill>
                <a:latin typeface="+mn-lt"/>
                <a:cs typeface="Comic Sans MS"/>
              </a:rPr>
              <a:t> en XML</a:t>
            </a:r>
            <a:r>
              <a:rPr sz="2438" spc="300" dirty="0">
                <a:solidFill>
                  <a:srgbClr val="23292D"/>
                </a:solidFill>
                <a:latin typeface="+mn-lt"/>
                <a:cs typeface="Cambria"/>
              </a:rPr>
              <a:t>‑</a:t>
            </a:r>
            <a:r>
              <a:rPr sz="2438" spc="300" dirty="0">
                <a:solidFill>
                  <a:srgbClr val="23292D"/>
                </a:solidFill>
                <a:latin typeface="+mn-lt"/>
                <a:cs typeface="Comic Sans MS"/>
              </a:rPr>
              <a:t>TEI est un encodage qui prévoit des trous que l'on  peut remplir par la suite selon nos besoins, et ce de manière simple. Ce  n'est pas le cas de tous les </a:t>
            </a:r>
            <a:r>
              <a:rPr sz="2438" spc="300" dirty="0" err="1">
                <a:solidFill>
                  <a:srgbClr val="23292D"/>
                </a:solidFill>
                <a:latin typeface="+mn-lt"/>
                <a:cs typeface="Comic Sans MS"/>
              </a:rPr>
              <a:t>langages</a:t>
            </a:r>
            <a:r>
              <a:rPr lang="it-IT" sz="2438" spc="300" dirty="0">
                <a:solidFill>
                  <a:srgbClr val="23292D"/>
                </a:solidFill>
                <a:latin typeface="+mn-lt"/>
                <a:cs typeface="Comic Sans MS"/>
              </a:rPr>
              <a:t>.</a:t>
            </a:r>
            <a:endParaRPr sz="2438" spc="300" dirty="0">
              <a:latin typeface="+mn-lt"/>
              <a:cs typeface="Comic Sans MS"/>
            </a:endParaRPr>
          </a:p>
        </p:txBody>
      </p:sp>
      <p:pic>
        <p:nvPicPr>
          <p:cNvPr id="7" name="Immagine 6">
            <a:extLst>
              <a:ext uri="{FF2B5EF4-FFF2-40B4-BE49-F238E27FC236}">
                <a16:creationId xmlns:a16="http://schemas.microsoft.com/office/drawing/2014/main" id="{D6DFD34B-B8F7-B0A5-668C-91A4BD1F81B1}"/>
              </a:ext>
            </a:extLst>
          </p:cNvPr>
          <p:cNvPicPr>
            <a:picLocks noChangeAspect="1"/>
          </p:cNvPicPr>
          <p:nvPr/>
        </p:nvPicPr>
        <p:blipFill>
          <a:blip r:embed="rId2"/>
          <a:stretch>
            <a:fillRect/>
          </a:stretch>
        </p:blipFill>
        <p:spPr>
          <a:xfrm>
            <a:off x="6842030" y="640484"/>
            <a:ext cx="1969363" cy="1941755"/>
          </a:xfrm>
          <a:prstGeom prst="rect">
            <a:avLst/>
          </a:prstGeom>
        </p:spPr>
      </p:pic>
    </p:spTree>
    <p:extLst>
      <p:ext uri="{BB962C8B-B14F-4D97-AF65-F5344CB8AC3E}">
        <p14:creationId xmlns:p14="http://schemas.microsoft.com/office/powerpoint/2010/main" val="48227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7119" y="2695478"/>
            <a:ext cx="7732514" cy="803077"/>
            <a:chOff x="751495" y="2596938"/>
            <a:chExt cx="8248015" cy="856615"/>
          </a:xfrm>
        </p:grpSpPr>
        <p:sp>
          <p:nvSpPr>
            <p:cNvPr id="3" name="object 3"/>
            <p:cNvSpPr/>
            <p:nvPr/>
          </p:nvSpPr>
          <p:spPr>
            <a:xfrm>
              <a:off x="756251" y="2601694"/>
              <a:ext cx="8238490" cy="847090"/>
            </a:xfrm>
            <a:custGeom>
              <a:avLst/>
              <a:gdLst/>
              <a:ahLst/>
              <a:cxnLst/>
              <a:rect l="l" t="t" r="r" b="b"/>
              <a:pathLst>
                <a:path w="8238490" h="847089">
                  <a:moveTo>
                    <a:pt x="8214128" y="846621"/>
                  </a:moveTo>
                  <a:lnTo>
                    <a:pt x="23781" y="846621"/>
                  </a:lnTo>
                  <a:lnTo>
                    <a:pt x="13377" y="845135"/>
                  </a:lnTo>
                  <a:lnTo>
                    <a:pt x="5945" y="840677"/>
                  </a:lnTo>
                  <a:lnTo>
                    <a:pt x="1486" y="833245"/>
                  </a:lnTo>
                  <a:lnTo>
                    <a:pt x="0" y="82283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close/>
                </a:path>
              </a:pathLst>
            </a:custGeom>
            <a:solidFill>
              <a:srgbClr val="F6F8F9"/>
            </a:solidFill>
          </p:spPr>
          <p:txBody>
            <a:bodyPr wrap="square" lIns="0" tIns="0" rIns="0" bIns="0" rtlCol="0"/>
            <a:lstStyle/>
            <a:p>
              <a:endParaRPr/>
            </a:p>
          </p:txBody>
        </p:sp>
        <p:sp>
          <p:nvSpPr>
            <p:cNvPr id="4" name="object 4"/>
            <p:cNvSpPr/>
            <p:nvPr/>
          </p:nvSpPr>
          <p:spPr>
            <a:xfrm>
              <a:off x="756251" y="2601694"/>
              <a:ext cx="8238490" cy="847090"/>
            </a:xfrm>
            <a:custGeom>
              <a:avLst/>
              <a:gdLst/>
              <a:ahLst/>
              <a:cxnLst/>
              <a:rect l="l" t="t" r="r" b="b"/>
              <a:pathLst>
                <a:path w="8238490" h="847089">
                  <a:moveTo>
                    <a:pt x="0" y="82283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lnTo>
                    <a:pt x="23781" y="846621"/>
                  </a:lnTo>
                  <a:lnTo>
                    <a:pt x="13377" y="845135"/>
                  </a:lnTo>
                  <a:lnTo>
                    <a:pt x="5945" y="840677"/>
                  </a:lnTo>
                  <a:lnTo>
                    <a:pt x="1486" y="833245"/>
                  </a:lnTo>
                  <a:lnTo>
                    <a:pt x="0" y="822839"/>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642648" y="4521050"/>
            <a:ext cx="7732514" cy="2300883"/>
            <a:chOff x="751495" y="4575559"/>
            <a:chExt cx="8248015" cy="2454275"/>
          </a:xfrm>
        </p:grpSpPr>
        <p:sp>
          <p:nvSpPr>
            <p:cNvPr id="6" name="object 6"/>
            <p:cNvSpPr/>
            <p:nvPr/>
          </p:nvSpPr>
          <p:spPr>
            <a:xfrm>
              <a:off x="756251" y="4580315"/>
              <a:ext cx="8238490" cy="2444750"/>
            </a:xfrm>
            <a:custGeom>
              <a:avLst/>
              <a:gdLst/>
              <a:ahLst/>
              <a:cxnLst/>
              <a:rect l="l" t="t" r="r" b="b"/>
              <a:pathLst>
                <a:path w="8238490" h="2444750">
                  <a:moveTo>
                    <a:pt x="8214128" y="2444737"/>
                  </a:moveTo>
                  <a:lnTo>
                    <a:pt x="23781" y="2444737"/>
                  </a:lnTo>
                  <a:lnTo>
                    <a:pt x="13377" y="2443251"/>
                  </a:lnTo>
                  <a:lnTo>
                    <a:pt x="5945" y="2438793"/>
                  </a:lnTo>
                  <a:lnTo>
                    <a:pt x="1486" y="2431361"/>
                  </a:lnTo>
                  <a:lnTo>
                    <a:pt x="0" y="2420956"/>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close/>
                </a:path>
              </a:pathLst>
            </a:custGeom>
            <a:solidFill>
              <a:srgbClr val="F6F8F9"/>
            </a:solidFill>
          </p:spPr>
          <p:txBody>
            <a:bodyPr wrap="square" lIns="0" tIns="0" rIns="0" bIns="0" rtlCol="0"/>
            <a:lstStyle/>
            <a:p>
              <a:endParaRPr/>
            </a:p>
          </p:txBody>
        </p:sp>
        <p:sp>
          <p:nvSpPr>
            <p:cNvPr id="7" name="object 7"/>
            <p:cNvSpPr/>
            <p:nvPr/>
          </p:nvSpPr>
          <p:spPr>
            <a:xfrm>
              <a:off x="756251" y="4580315"/>
              <a:ext cx="8238490" cy="2444750"/>
            </a:xfrm>
            <a:custGeom>
              <a:avLst/>
              <a:gdLst/>
              <a:ahLst/>
              <a:cxnLst/>
              <a:rect l="l" t="t" r="r" b="b"/>
              <a:pathLst>
                <a:path w="8238490" h="2444750">
                  <a:moveTo>
                    <a:pt x="0" y="2420956"/>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lnTo>
                    <a:pt x="23781" y="2444737"/>
                  </a:lnTo>
                  <a:lnTo>
                    <a:pt x="13377" y="2443251"/>
                  </a:lnTo>
                  <a:lnTo>
                    <a:pt x="5945" y="2438793"/>
                  </a:lnTo>
                  <a:lnTo>
                    <a:pt x="1486" y="2431361"/>
                  </a:lnTo>
                  <a:lnTo>
                    <a:pt x="0" y="2420956"/>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954863" y="100930"/>
            <a:ext cx="7234273"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lang="fr-FR" sz="2672" b="1" noProof="0" dirty="0">
                <a:latin typeface="+mn-lt"/>
                <a:cs typeface="Cambria"/>
              </a:rPr>
              <a:t>D</a:t>
            </a:r>
            <a:r>
              <a:rPr lang="fr-FR" sz="2672" b="1" noProof="0" dirty="0">
                <a:latin typeface="+mn-lt"/>
                <a:cs typeface="Comic Sans MS"/>
              </a:rPr>
              <a:t>es bienfaits de la standardisation des balises T</a:t>
            </a:r>
            <a:r>
              <a:rPr lang="fr-FR" sz="2672" b="1" noProof="0" dirty="0">
                <a:latin typeface="+mn-lt"/>
                <a:cs typeface="Cambria"/>
              </a:rPr>
              <a:t>EI</a:t>
            </a:r>
            <a:endParaRPr lang="fr-FR" sz="2672" b="1" noProof="0" dirty="0">
              <a:latin typeface="+mn-lt"/>
              <a:cs typeface="Comic Sans MS"/>
            </a:endParaRPr>
          </a:p>
        </p:txBody>
      </p:sp>
      <p:sp>
        <p:nvSpPr>
          <p:cNvPr id="9" name="object 9"/>
          <p:cNvSpPr/>
          <p:nvPr/>
        </p:nvSpPr>
        <p:spPr>
          <a:xfrm>
            <a:off x="6082909" y="802313"/>
            <a:ext cx="1318352" cy="339328"/>
          </a:xfrm>
          <a:custGeom>
            <a:avLst/>
            <a:gdLst/>
            <a:ahLst/>
            <a:cxnLst/>
            <a:rect l="l" t="t" r="r" b="b"/>
            <a:pathLst>
              <a:path w="1588770" h="361950">
                <a:moveTo>
                  <a:pt x="156006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560066" y="0"/>
                </a:lnTo>
                <a:lnTo>
                  <a:pt x="1572551" y="1783"/>
                </a:lnTo>
                <a:lnTo>
                  <a:pt x="1581469" y="7134"/>
                </a:lnTo>
                <a:lnTo>
                  <a:pt x="1586820" y="16052"/>
                </a:lnTo>
                <a:lnTo>
                  <a:pt x="1588603" y="28537"/>
                </a:lnTo>
                <a:lnTo>
                  <a:pt x="1588603" y="332940"/>
                </a:lnTo>
                <a:lnTo>
                  <a:pt x="1586820" y="345426"/>
                </a:lnTo>
                <a:lnTo>
                  <a:pt x="1581469" y="354344"/>
                </a:lnTo>
                <a:lnTo>
                  <a:pt x="1572551" y="359695"/>
                </a:lnTo>
                <a:lnTo>
                  <a:pt x="1560066" y="361478"/>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4063029" y="1193179"/>
            <a:ext cx="1165187" cy="339328"/>
          </a:xfrm>
          <a:custGeom>
            <a:avLst/>
            <a:gdLst/>
            <a:ahLst/>
            <a:cxnLst/>
            <a:rect l="l" t="t" r="r" b="b"/>
            <a:pathLst>
              <a:path w="1722120" h="361950">
                <a:moveTo>
                  <a:pt x="1693242"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32940"/>
                </a:lnTo>
                <a:lnTo>
                  <a:pt x="1719996" y="345426"/>
                </a:lnTo>
                <a:lnTo>
                  <a:pt x="1714645" y="354344"/>
                </a:lnTo>
                <a:lnTo>
                  <a:pt x="1705727" y="359695"/>
                </a:lnTo>
                <a:lnTo>
                  <a:pt x="1693242" y="361478"/>
                </a:lnTo>
                <a:close/>
              </a:path>
            </a:pathLst>
          </a:custGeom>
          <a:solidFill>
            <a:srgbClr val="1B1F22">
              <a:alpha val="5097"/>
            </a:srgbClr>
          </a:solidFill>
        </p:spPr>
        <p:txBody>
          <a:bodyPr wrap="square" lIns="0" tIns="0" rIns="0" bIns="0" rtlCol="0"/>
          <a:lstStyle/>
          <a:p>
            <a:endParaRPr/>
          </a:p>
        </p:txBody>
      </p:sp>
      <p:sp>
        <p:nvSpPr>
          <p:cNvPr id="11" name="object 11"/>
          <p:cNvSpPr/>
          <p:nvPr/>
        </p:nvSpPr>
        <p:spPr>
          <a:xfrm>
            <a:off x="736066" y="2331806"/>
            <a:ext cx="670458" cy="339328"/>
          </a:xfrm>
          <a:custGeom>
            <a:avLst/>
            <a:gdLst/>
            <a:ahLst/>
            <a:cxnLst/>
            <a:rect l="l" t="t" r="r" b="b"/>
            <a:pathLst>
              <a:path w="589915" h="361950">
                <a:moveTo>
                  <a:pt x="56124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32940"/>
                </a:lnTo>
                <a:lnTo>
                  <a:pt x="587997" y="345426"/>
                </a:lnTo>
                <a:lnTo>
                  <a:pt x="582646" y="354344"/>
                </a:lnTo>
                <a:lnTo>
                  <a:pt x="573728" y="359695"/>
                </a:lnTo>
                <a:lnTo>
                  <a:pt x="561243" y="361478"/>
                </a:lnTo>
                <a:close/>
              </a:path>
            </a:pathLst>
          </a:custGeom>
          <a:solidFill>
            <a:srgbClr val="1B1F22">
              <a:alpha val="5097"/>
            </a:srgbClr>
          </a:solidFill>
        </p:spPr>
        <p:txBody>
          <a:bodyPr wrap="square" lIns="0" tIns="0" rIns="0" bIns="0" rtlCol="0"/>
          <a:lstStyle/>
          <a:p>
            <a:endParaRPr/>
          </a:p>
        </p:txBody>
      </p:sp>
      <p:sp>
        <p:nvSpPr>
          <p:cNvPr id="12" name="object 12"/>
          <p:cNvSpPr/>
          <p:nvPr/>
        </p:nvSpPr>
        <p:spPr>
          <a:xfrm>
            <a:off x="1439290" y="1912787"/>
            <a:ext cx="367995" cy="339328"/>
          </a:xfrm>
          <a:custGeom>
            <a:avLst/>
            <a:gdLst/>
            <a:ahLst/>
            <a:cxnLst/>
            <a:rect l="l" t="t" r="r" b="b"/>
            <a:pathLst>
              <a:path w="1017905"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13" name="object 13"/>
          <p:cNvSpPr/>
          <p:nvPr/>
        </p:nvSpPr>
        <p:spPr>
          <a:xfrm>
            <a:off x="2043953" y="3769020"/>
            <a:ext cx="699247" cy="339328"/>
          </a:xfrm>
          <a:custGeom>
            <a:avLst/>
            <a:gdLst/>
            <a:ahLst/>
            <a:cxnLst/>
            <a:rect l="l" t="t" r="r" b="b"/>
            <a:pathLst>
              <a:path w="1160780" h="361950">
                <a:moveTo>
                  <a:pt x="1131999"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131999" y="0"/>
                </a:lnTo>
                <a:lnTo>
                  <a:pt x="1144484" y="1783"/>
                </a:lnTo>
                <a:lnTo>
                  <a:pt x="1153402" y="7134"/>
                </a:lnTo>
                <a:lnTo>
                  <a:pt x="1158753" y="16052"/>
                </a:lnTo>
                <a:lnTo>
                  <a:pt x="1160536" y="28537"/>
                </a:lnTo>
                <a:lnTo>
                  <a:pt x="1160536" y="332940"/>
                </a:lnTo>
                <a:lnTo>
                  <a:pt x="1158753" y="345426"/>
                </a:lnTo>
                <a:lnTo>
                  <a:pt x="1153402" y="354344"/>
                </a:lnTo>
                <a:lnTo>
                  <a:pt x="1144484" y="359695"/>
                </a:lnTo>
                <a:lnTo>
                  <a:pt x="1131999" y="361478"/>
                </a:lnTo>
                <a:close/>
              </a:path>
            </a:pathLst>
          </a:custGeom>
          <a:solidFill>
            <a:srgbClr val="1B1F22">
              <a:alpha val="5097"/>
            </a:srgbClr>
          </a:solidFill>
        </p:spPr>
        <p:txBody>
          <a:bodyPr wrap="square" lIns="0" tIns="0" rIns="0" bIns="0" rtlCol="0"/>
          <a:lstStyle/>
          <a:p>
            <a:endParaRPr/>
          </a:p>
        </p:txBody>
      </p:sp>
      <p:sp>
        <p:nvSpPr>
          <p:cNvPr id="14" name="object 14"/>
          <p:cNvSpPr/>
          <p:nvPr/>
        </p:nvSpPr>
        <p:spPr>
          <a:xfrm>
            <a:off x="5349190" y="4108348"/>
            <a:ext cx="621304" cy="339328"/>
          </a:xfrm>
          <a:custGeom>
            <a:avLst/>
            <a:gdLst/>
            <a:ahLst/>
            <a:cxnLst/>
            <a:rect l="l" t="t" r="r" b="b"/>
            <a:pathLst>
              <a:path w="1017904"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15" name="object 15"/>
          <p:cNvSpPr txBox="1"/>
          <p:nvPr/>
        </p:nvSpPr>
        <p:spPr>
          <a:xfrm>
            <a:off x="651584" y="722622"/>
            <a:ext cx="7723584" cy="6092797"/>
          </a:xfrm>
          <a:prstGeom prst="rect">
            <a:avLst/>
          </a:prstGeom>
        </p:spPr>
        <p:txBody>
          <a:bodyPr vert="horz" wrap="square" lIns="0" tIns="13691" rIns="0" bIns="0" rtlCol="0">
            <a:spAutoFit/>
          </a:bodyPr>
          <a:lstStyle/>
          <a:p>
            <a:pPr marL="11906" marR="61913" algn="just">
              <a:lnSpc>
                <a:spcPts val="3019"/>
              </a:lnSpc>
              <a:spcBef>
                <a:spcPts val="107"/>
              </a:spcBef>
            </a:pPr>
            <a:r>
              <a:rPr sz="2438" dirty="0">
                <a:solidFill>
                  <a:srgbClr val="23292D"/>
                </a:solidFill>
                <a:latin typeface="+mn-lt"/>
                <a:cs typeface="Comic Sans MS"/>
              </a:rPr>
              <a:t>Nous venons de voir apparaître la balise </a:t>
            </a:r>
            <a:r>
              <a:rPr sz="1734" dirty="0">
                <a:solidFill>
                  <a:srgbClr val="23292D"/>
                </a:solidFill>
                <a:latin typeface="+mn-lt"/>
                <a:cs typeface="Courier New"/>
              </a:rPr>
              <a:t>&lt;persName&gt; </a:t>
            </a:r>
            <a:r>
              <a:rPr sz="2438" dirty="0">
                <a:solidFill>
                  <a:srgbClr val="23292D"/>
                </a:solidFill>
                <a:latin typeface="+mn-lt"/>
                <a:cs typeface="Comic Sans MS"/>
              </a:rPr>
              <a:t>. Cette balise  n'est pas propre au </a:t>
            </a:r>
            <a:r>
              <a:rPr sz="1734" dirty="0">
                <a:solidFill>
                  <a:srgbClr val="23292D"/>
                </a:solidFill>
                <a:latin typeface="+mn-lt"/>
                <a:cs typeface="Courier New"/>
              </a:rPr>
              <a:t>&lt;teiHeader&gt; </a:t>
            </a:r>
            <a:r>
              <a:rPr sz="2438" dirty="0">
                <a:solidFill>
                  <a:srgbClr val="23292D"/>
                </a:solidFill>
                <a:latin typeface="+mn-lt"/>
                <a:cs typeface="Comic Sans MS"/>
              </a:rPr>
              <a:t>, et on peut la retrouver un peu  partout dans un document TEI, comme dans la balise </a:t>
            </a:r>
            <a:r>
              <a:rPr sz="1734" dirty="0">
                <a:solidFill>
                  <a:srgbClr val="23292D"/>
                </a:solidFill>
                <a:latin typeface="+mn-lt"/>
                <a:cs typeface="Courier New"/>
              </a:rPr>
              <a:t>&lt;l&gt;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du</a:t>
            </a:r>
            <a:endParaRPr sz="2438" dirty="0">
              <a:latin typeface="+mn-lt"/>
              <a:cs typeface="Comic Sans MS"/>
            </a:endParaRPr>
          </a:p>
          <a:p>
            <a:pPr marL="91678" algn="just">
              <a:lnSpc>
                <a:spcPts val="2906"/>
              </a:lnSpc>
            </a:pPr>
            <a:r>
              <a:rPr sz="1734" dirty="0">
                <a:solidFill>
                  <a:srgbClr val="23292D"/>
                </a:solidFill>
                <a:latin typeface="+mn-lt"/>
                <a:cs typeface="Courier New"/>
              </a:rPr>
              <a:t>&lt;body&gt;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que nous avons précédemment vue.</a:t>
            </a:r>
            <a:endParaRPr sz="2438" dirty="0">
              <a:latin typeface="+mn-lt"/>
              <a:cs typeface="Comic Sans MS"/>
            </a:endParaRPr>
          </a:p>
          <a:p>
            <a:pPr algn="just">
              <a:spcBef>
                <a:spcPts val="23"/>
              </a:spcBef>
            </a:pPr>
            <a:endParaRPr sz="1828" dirty="0">
              <a:latin typeface="Comic Sans MS"/>
              <a:cs typeface="Comic Sans MS"/>
            </a:endParaRPr>
          </a:p>
          <a:p>
            <a:pPr marL="428030" marR="23813" indent="-264914" algn="just">
              <a:lnSpc>
                <a:spcPts val="1969"/>
              </a:lnSpc>
              <a:spcBef>
                <a:spcPts val="5"/>
              </a:spcBef>
            </a:pPr>
            <a:r>
              <a:rPr sz="1600" spc="-5" dirty="0">
                <a:solidFill>
                  <a:srgbClr val="000080"/>
                </a:solidFill>
                <a:latin typeface="Courier New"/>
                <a:cs typeface="Courier New"/>
              </a:rPr>
              <a:t>&lt;l&gt;</a:t>
            </a:r>
            <a:r>
              <a:rPr sz="1600" spc="-5" dirty="0">
                <a:solidFill>
                  <a:srgbClr val="23292D"/>
                </a:solidFill>
                <a:latin typeface="Courier New"/>
                <a:cs typeface="Courier New"/>
              </a:rPr>
              <a:t>Elle </a:t>
            </a:r>
            <a:r>
              <a:rPr sz="1600" dirty="0">
                <a:solidFill>
                  <a:srgbClr val="23292D"/>
                </a:solidFill>
                <a:latin typeface="Courier New"/>
                <a:cs typeface="Courier New"/>
              </a:rPr>
              <a:t>a trouué </a:t>
            </a:r>
            <a:r>
              <a:rPr sz="1600" dirty="0">
                <a:solidFill>
                  <a:srgbClr val="000080"/>
                </a:solidFill>
                <a:latin typeface="Courier New"/>
                <a:cs typeface="Courier New"/>
              </a:rPr>
              <a:t>&lt;persName&gt;</a:t>
            </a:r>
            <a:r>
              <a:rPr sz="1600" dirty="0">
                <a:solidFill>
                  <a:srgbClr val="23292D"/>
                </a:solidFill>
                <a:latin typeface="Courier New"/>
                <a:cs typeface="Courier New"/>
              </a:rPr>
              <a:t>Pyrrhus</a:t>
            </a:r>
            <a:r>
              <a:rPr sz="1600" dirty="0">
                <a:solidFill>
                  <a:srgbClr val="000080"/>
                </a:solidFill>
                <a:latin typeface="Courier New"/>
                <a:cs typeface="Courier New"/>
              </a:rPr>
              <a:t>&lt;/persName&gt;</a:t>
            </a:r>
            <a:r>
              <a:rPr sz="1600" dirty="0">
                <a:solidFill>
                  <a:srgbClr val="23292D"/>
                </a:solidFill>
                <a:latin typeface="Courier New"/>
                <a:cs typeface="Courier New"/>
              </a:rPr>
              <a:t>, porté ſur </a:t>
            </a:r>
            <a:r>
              <a:rPr sz="1600" spc="-1031" dirty="0">
                <a:solidFill>
                  <a:srgbClr val="23292D"/>
                </a:solidFill>
                <a:latin typeface="Courier New"/>
                <a:cs typeface="Courier New"/>
              </a:rPr>
              <a:t> </a:t>
            </a:r>
            <a:r>
              <a:rPr sz="1600" dirty="0">
                <a:solidFill>
                  <a:srgbClr val="23292D"/>
                </a:solidFill>
                <a:latin typeface="Courier New"/>
                <a:cs typeface="Courier New"/>
              </a:rPr>
              <a:t>des</a:t>
            </a:r>
            <a:r>
              <a:rPr sz="1600" spc="-5" dirty="0">
                <a:solidFill>
                  <a:srgbClr val="23292D"/>
                </a:solidFill>
                <a:latin typeface="Courier New"/>
                <a:cs typeface="Courier New"/>
              </a:rPr>
              <a:t> </a:t>
            </a:r>
            <a:r>
              <a:rPr sz="1600" dirty="0">
                <a:solidFill>
                  <a:srgbClr val="23292D"/>
                </a:solidFill>
                <a:latin typeface="Courier New"/>
                <a:cs typeface="Courier New"/>
              </a:rPr>
              <a:t>Soldats,</a:t>
            </a:r>
            <a:r>
              <a:rPr sz="1600" dirty="0">
                <a:solidFill>
                  <a:srgbClr val="000080"/>
                </a:solidFill>
                <a:latin typeface="Courier New"/>
                <a:cs typeface="Courier New"/>
              </a:rPr>
              <a:t>&lt;/l&gt;</a:t>
            </a:r>
            <a:endParaRPr sz="1600" dirty="0">
              <a:latin typeface="Courier New"/>
              <a:cs typeface="Courier New"/>
            </a:endParaRPr>
          </a:p>
          <a:p>
            <a:pPr algn="just">
              <a:spcBef>
                <a:spcPts val="38"/>
              </a:spcBef>
            </a:pPr>
            <a:endParaRPr sz="1781" dirty="0">
              <a:latin typeface="Courier New"/>
              <a:cs typeface="Courier New"/>
            </a:endParaRPr>
          </a:p>
          <a:p>
            <a:pPr marL="11906" marR="4763" algn="just">
              <a:lnSpc>
                <a:spcPct val="103200"/>
              </a:lnSpc>
            </a:pPr>
            <a:r>
              <a:rPr sz="2438" dirty="0">
                <a:solidFill>
                  <a:srgbClr val="23292D"/>
                </a:solidFill>
                <a:latin typeface="+mn-lt"/>
                <a:cs typeface="Comic Sans MS"/>
              </a:rPr>
              <a:t>Idem pour </a:t>
            </a:r>
            <a:r>
              <a:rPr sz="1734" dirty="0">
                <a:solidFill>
                  <a:srgbClr val="23292D"/>
                </a:solidFill>
                <a:latin typeface="+mn-lt"/>
                <a:cs typeface="Courier New"/>
              </a:rPr>
              <a:t>&lt;title&gt; </a:t>
            </a:r>
            <a:r>
              <a:rPr sz="2438" dirty="0">
                <a:solidFill>
                  <a:srgbClr val="23292D"/>
                </a:solidFill>
                <a:latin typeface="+mn-lt"/>
                <a:cs typeface="Comic Sans MS"/>
              </a:rPr>
              <a:t>, que l'on peut aussi retrouver à différents endroits  d'un document TEI, comme </a:t>
            </a:r>
            <a:r>
              <a:rPr sz="1734" dirty="0">
                <a:solidFill>
                  <a:srgbClr val="23292D"/>
                </a:solidFill>
                <a:latin typeface="+mn-lt"/>
                <a:cs typeface="Courier New"/>
              </a:rPr>
              <a:t>&lt;bibl&gt; </a:t>
            </a:r>
            <a:r>
              <a:rPr sz="2438" dirty="0">
                <a:solidFill>
                  <a:srgbClr val="23292D"/>
                </a:solidFill>
                <a:latin typeface="+mn-lt"/>
                <a:cs typeface="Comic Sans MS"/>
              </a:rPr>
              <a:t>:</a:t>
            </a:r>
            <a:endParaRPr sz="2438" dirty="0">
              <a:latin typeface="+mn-lt"/>
              <a:cs typeface="Comic Sans MS"/>
            </a:endParaRPr>
          </a:p>
          <a:p>
            <a:pPr algn="just">
              <a:spcBef>
                <a:spcPts val="61"/>
              </a:spcBef>
            </a:pPr>
            <a:endParaRPr sz="1688" dirty="0">
              <a:latin typeface="Comic Sans MS"/>
              <a:cs typeface="Comic Sans MS"/>
            </a:endParaRPr>
          </a:p>
          <a:p>
            <a:pPr marL="163116" algn="just">
              <a:lnSpc>
                <a:spcPts val="2025"/>
              </a:lnSpc>
            </a:pPr>
            <a:r>
              <a:rPr sz="1734" spc="-5" dirty="0">
                <a:solidFill>
                  <a:srgbClr val="000080"/>
                </a:solidFill>
                <a:latin typeface="Courier New"/>
                <a:cs typeface="Courier New"/>
              </a:rPr>
              <a:t>&lt;bibl&gt;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&lt;author&gt;</a:t>
            </a:r>
            <a:r>
              <a:rPr sz="1734" dirty="0">
                <a:solidFill>
                  <a:srgbClr val="23292D"/>
                </a:solidFill>
                <a:latin typeface="Courier New"/>
                <a:cs typeface="Courier New"/>
              </a:rPr>
              <a:t>Molière</a:t>
            </a:r>
            <a:r>
              <a:rPr sz="1734" dirty="0">
                <a:solidFill>
                  <a:srgbClr val="000080"/>
                </a:solidFill>
                <a:latin typeface="Courier New"/>
                <a:cs typeface="Courier New"/>
              </a:rPr>
              <a:t>&lt;/author&gt;</a:t>
            </a:r>
            <a:endParaRPr sz="1734" dirty="0">
              <a:latin typeface="Courier New"/>
              <a:cs typeface="Courier New"/>
            </a:endParaRPr>
          </a:p>
          <a:p>
            <a:pPr marL="428030" algn="just">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&lt;editor&gt;</a:t>
            </a:r>
            <a:r>
              <a:rPr sz="1734" dirty="0">
                <a:solidFill>
                  <a:srgbClr val="23292D"/>
                </a:solidFill>
                <a:latin typeface="Courier New"/>
                <a:cs typeface="Courier New"/>
              </a:rPr>
              <a:t>Joan</a:t>
            </a:r>
            <a:r>
              <a:rPr sz="1734" spc="-56"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&lt;/editor&gt;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Genève</a:t>
            </a:r>
            <a:r>
              <a:rPr sz="1734" dirty="0">
                <a:solidFill>
                  <a:srgbClr val="000080"/>
                </a:solidFill>
                <a:latin typeface="Courier New"/>
                <a:cs typeface="Courier New"/>
              </a:rPr>
              <a:t>&lt;/pubPlace&gt;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Droz</a:t>
            </a:r>
            <a:r>
              <a:rPr sz="1734" dirty="0">
                <a:solidFill>
                  <a:srgbClr val="000080"/>
                </a:solidFill>
                <a:latin typeface="Courier New"/>
                <a:cs typeface="Courier New"/>
              </a:rPr>
              <a:t>&lt;/publisher&gt;</a:t>
            </a:r>
            <a:endParaRPr sz="1734" dirty="0">
              <a:latin typeface="Courier New"/>
              <a:cs typeface="Courier New"/>
            </a:endParaRPr>
          </a:p>
          <a:p>
            <a:pPr marL="428030" algn="just">
              <a:lnSpc>
                <a:spcPts val="1964"/>
              </a:lnSpc>
            </a:pPr>
            <a:r>
              <a:rPr sz="1734" spc="-5" dirty="0">
                <a:solidFill>
                  <a:srgbClr val="000080"/>
                </a:solidFill>
                <a:latin typeface="Courier New"/>
                <a:cs typeface="Courier New"/>
              </a:rPr>
              <a:t>&lt;date&gt;</a:t>
            </a:r>
            <a:r>
              <a:rPr sz="1734" spc="-5" dirty="0">
                <a:solidFill>
                  <a:srgbClr val="23292D"/>
                </a:solidFill>
                <a:latin typeface="Courier New"/>
                <a:cs typeface="Courier New"/>
              </a:rPr>
              <a:t>1999</a:t>
            </a:r>
            <a:r>
              <a:rPr sz="1734" spc="-5" dirty="0">
                <a:solidFill>
                  <a:srgbClr val="000080"/>
                </a:solidFill>
                <a:latin typeface="Courier New"/>
                <a:cs typeface="Courier New"/>
              </a:rPr>
              <a:t>&lt;/date&gt;</a:t>
            </a:r>
            <a:endParaRPr sz="1734" dirty="0">
              <a:latin typeface="Courier New"/>
              <a:cs typeface="Courier New"/>
            </a:endParaRPr>
          </a:p>
          <a:p>
            <a:pPr marL="163116" algn="just">
              <a:lnSpc>
                <a:spcPts val="2025"/>
              </a:lnSpc>
            </a:pPr>
            <a:r>
              <a:rPr sz="1734" dirty="0">
                <a:solidFill>
                  <a:srgbClr val="000080"/>
                </a:solidFill>
                <a:latin typeface="Courier New"/>
                <a:cs typeface="Courier New"/>
              </a:rPr>
              <a:t>&lt;/bibl&gt;</a:t>
            </a:r>
            <a:endParaRPr sz="1734" dirty="0">
              <a:latin typeface="Courier New"/>
              <a:cs typeface="Courier New"/>
            </a:endParaRPr>
          </a:p>
        </p:txBody>
      </p:sp>
    </p:spTree>
    <p:extLst>
      <p:ext uri="{BB962C8B-B14F-4D97-AF65-F5344CB8AC3E}">
        <p14:creationId xmlns:p14="http://schemas.microsoft.com/office/powerpoint/2010/main" val="248606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9612" y="1420261"/>
            <a:ext cx="6750179"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lang="fr-FR" sz="2672" noProof="0" dirty="0">
                <a:latin typeface="+mn-lt"/>
                <a:cs typeface="Cambria"/>
              </a:rPr>
              <a:t>D</a:t>
            </a:r>
            <a:r>
              <a:rPr lang="fr-FR" sz="2672" noProof="0" dirty="0">
                <a:latin typeface="+mn-lt"/>
                <a:cs typeface="Comic Sans MS"/>
              </a:rPr>
              <a:t>es limites de la standardisation  (même en T</a:t>
            </a:r>
            <a:r>
              <a:rPr lang="fr-FR" sz="2672" noProof="0" dirty="0">
                <a:latin typeface="+mn-lt"/>
                <a:cs typeface="Cambria"/>
              </a:rPr>
              <a:t>EI</a:t>
            </a:r>
            <a:r>
              <a:rPr lang="fr-FR" sz="2672" noProof="0" dirty="0">
                <a:latin typeface="+mn-lt"/>
                <a:cs typeface="Comic Sans MS"/>
              </a:rPr>
              <a:t>)</a:t>
            </a:r>
          </a:p>
        </p:txBody>
      </p:sp>
      <p:sp>
        <p:nvSpPr>
          <p:cNvPr id="3" name="object 3"/>
          <p:cNvSpPr/>
          <p:nvPr/>
        </p:nvSpPr>
        <p:spPr>
          <a:xfrm>
            <a:off x="6915552" y="3167674"/>
            <a:ext cx="988823" cy="350027"/>
          </a:xfrm>
          <a:custGeom>
            <a:avLst/>
            <a:gdLst/>
            <a:ahLst/>
            <a:cxnLst/>
            <a:rect l="l" t="t" r="r" b="b"/>
            <a:pathLst>
              <a:path w="1731645" h="361950">
                <a:moveTo>
                  <a:pt x="1702754"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32940"/>
                </a:lnTo>
                <a:lnTo>
                  <a:pt x="1729509" y="345426"/>
                </a:lnTo>
                <a:lnTo>
                  <a:pt x="1724158" y="354344"/>
                </a:lnTo>
                <a:lnTo>
                  <a:pt x="1715240" y="359695"/>
                </a:lnTo>
                <a:lnTo>
                  <a:pt x="1702754" y="361478"/>
                </a:lnTo>
                <a:close/>
              </a:path>
            </a:pathLst>
          </a:custGeom>
          <a:solidFill>
            <a:srgbClr val="1B1F22">
              <a:alpha val="5097"/>
            </a:srgbClr>
          </a:solidFill>
        </p:spPr>
        <p:txBody>
          <a:bodyPr wrap="square" lIns="0" tIns="0" rIns="0" bIns="0" rtlCol="0"/>
          <a:lstStyle/>
          <a:p>
            <a:endParaRPr/>
          </a:p>
        </p:txBody>
      </p:sp>
      <p:sp>
        <p:nvSpPr>
          <p:cNvPr id="4" name="object 4"/>
          <p:cNvSpPr/>
          <p:nvPr/>
        </p:nvSpPr>
        <p:spPr>
          <a:xfrm>
            <a:off x="1958731" y="4615736"/>
            <a:ext cx="796437" cy="342288"/>
          </a:xfrm>
          <a:custGeom>
            <a:avLst/>
            <a:gdLst/>
            <a:ahLst/>
            <a:cxnLst/>
            <a:rect l="l" t="t" r="r" b="b"/>
            <a:pathLst>
              <a:path w="1303654" h="361950">
                <a:moveTo>
                  <a:pt x="1274688"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32940"/>
                </a:lnTo>
                <a:lnTo>
                  <a:pt x="1301442" y="345426"/>
                </a:lnTo>
                <a:lnTo>
                  <a:pt x="1296091" y="354344"/>
                </a:lnTo>
                <a:lnTo>
                  <a:pt x="1287173" y="359695"/>
                </a:lnTo>
                <a:lnTo>
                  <a:pt x="1274688" y="361478"/>
                </a:lnTo>
                <a:close/>
              </a:path>
            </a:pathLst>
          </a:custGeom>
          <a:solidFill>
            <a:srgbClr val="1B1F22">
              <a:alpha val="5097"/>
            </a:srgbClr>
          </a:solidFill>
        </p:spPr>
        <p:txBody>
          <a:bodyPr wrap="square" lIns="0" tIns="0" rIns="0" bIns="0" rtlCol="0"/>
          <a:lstStyle/>
          <a:p>
            <a:endParaRPr/>
          </a:p>
        </p:txBody>
      </p:sp>
      <p:sp>
        <p:nvSpPr>
          <p:cNvPr id="5" name="object 5"/>
          <p:cNvSpPr/>
          <p:nvPr/>
        </p:nvSpPr>
        <p:spPr>
          <a:xfrm>
            <a:off x="7230140" y="4627297"/>
            <a:ext cx="1079302" cy="339328"/>
          </a:xfrm>
          <a:custGeom>
            <a:avLst/>
            <a:gdLst/>
            <a:ahLst/>
            <a:cxnLst/>
            <a:rect l="l" t="t" r="r" b="b"/>
            <a:pathLst>
              <a:path w="1151255" h="361950">
                <a:moveTo>
                  <a:pt x="112248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122486" y="0"/>
                </a:lnTo>
                <a:lnTo>
                  <a:pt x="1134971" y="1783"/>
                </a:lnTo>
                <a:lnTo>
                  <a:pt x="1143889" y="7134"/>
                </a:lnTo>
                <a:lnTo>
                  <a:pt x="1149240" y="16052"/>
                </a:lnTo>
                <a:lnTo>
                  <a:pt x="1151024" y="28537"/>
                </a:lnTo>
                <a:lnTo>
                  <a:pt x="1151024" y="332940"/>
                </a:lnTo>
                <a:lnTo>
                  <a:pt x="1149240" y="345426"/>
                </a:lnTo>
                <a:lnTo>
                  <a:pt x="1143889" y="354344"/>
                </a:lnTo>
                <a:lnTo>
                  <a:pt x="1134971" y="359695"/>
                </a:lnTo>
                <a:lnTo>
                  <a:pt x="1122486" y="361478"/>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5416356" y="4594928"/>
            <a:ext cx="553045" cy="339328"/>
          </a:xfrm>
          <a:custGeom>
            <a:avLst/>
            <a:gdLst/>
            <a:ahLst/>
            <a:cxnLst/>
            <a:rect l="l" t="t" r="r" b="b"/>
            <a:pathLst>
              <a:path w="589914" h="361950">
                <a:moveTo>
                  <a:pt x="56124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32940"/>
                </a:lnTo>
                <a:lnTo>
                  <a:pt x="587997" y="345426"/>
                </a:lnTo>
                <a:lnTo>
                  <a:pt x="582646" y="354344"/>
                </a:lnTo>
                <a:lnTo>
                  <a:pt x="573728" y="359695"/>
                </a:lnTo>
                <a:lnTo>
                  <a:pt x="561243" y="361478"/>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2551243" y="2828346"/>
            <a:ext cx="1222177" cy="339328"/>
          </a:xfrm>
          <a:custGeom>
            <a:avLst/>
            <a:gdLst/>
            <a:ahLst/>
            <a:cxnLst/>
            <a:rect l="l" t="t" r="r" b="b"/>
            <a:pathLst>
              <a:path w="1303654" h="361950">
                <a:moveTo>
                  <a:pt x="1274688"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32940"/>
                </a:lnTo>
                <a:lnTo>
                  <a:pt x="1301442" y="345426"/>
                </a:lnTo>
                <a:lnTo>
                  <a:pt x="1296091" y="354344"/>
                </a:lnTo>
                <a:lnTo>
                  <a:pt x="1287173" y="359695"/>
                </a:lnTo>
                <a:lnTo>
                  <a:pt x="1274688" y="361478"/>
                </a:lnTo>
                <a:close/>
              </a:path>
            </a:pathLst>
          </a:custGeom>
          <a:solidFill>
            <a:srgbClr val="1B1F22">
              <a:alpha val="5097"/>
            </a:srgbClr>
          </a:solidFill>
        </p:spPr>
        <p:txBody>
          <a:bodyPr wrap="square" lIns="0" tIns="0" rIns="0" bIns="0" rtlCol="0"/>
          <a:lstStyle/>
          <a:p>
            <a:endParaRPr/>
          </a:p>
        </p:txBody>
      </p:sp>
      <p:grpSp>
        <p:nvGrpSpPr>
          <p:cNvPr id="8" name="object 8"/>
          <p:cNvGrpSpPr/>
          <p:nvPr/>
        </p:nvGrpSpPr>
        <p:grpSpPr>
          <a:xfrm>
            <a:off x="710480" y="3656404"/>
            <a:ext cx="7732514" cy="803077"/>
            <a:chOff x="751495" y="3900164"/>
            <a:chExt cx="8248015" cy="856615"/>
          </a:xfrm>
        </p:grpSpPr>
        <p:sp>
          <p:nvSpPr>
            <p:cNvPr id="9" name="object 9"/>
            <p:cNvSpPr/>
            <p:nvPr/>
          </p:nvSpPr>
          <p:spPr>
            <a:xfrm>
              <a:off x="756251" y="3904920"/>
              <a:ext cx="8238490" cy="847090"/>
            </a:xfrm>
            <a:custGeom>
              <a:avLst/>
              <a:gdLst/>
              <a:ahLst/>
              <a:cxnLst/>
              <a:rect l="l" t="t" r="r" b="b"/>
              <a:pathLst>
                <a:path w="8238490" h="847089">
                  <a:moveTo>
                    <a:pt x="8214128" y="846621"/>
                  </a:moveTo>
                  <a:lnTo>
                    <a:pt x="23781" y="846621"/>
                  </a:lnTo>
                  <a:lnTo>
                    <a:pt x="13377" y="845135"/>
                  </a:lnTo>
                  <a:lnTo>
                    <a:pt x="5945" y="840677"/>
                  </a:lnTo>
                  <a:lnTo>
                    <a:pt x="1486" y="833245"/>
                  </a:lnTo>
                  <a:lnTo>
                    <a:pt x="0" y="82283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close/>
                </a:path>
              </a:pathLst>
            </a:custGeom>
            <a:solidFill>
              <a:srgbClr val="F6F8F9"/>
            </a:solidFill>
          </p:spPr>
          <p:txBody>
            <a:bodyPr wrap="square" lIns="0" tIns="0" rIns="0" bIns="0" rtlCol="0"/>
            <a:lstStyle/>
            <a:p>
              <a:endParaRPr/>
            </a:p>
          </p:txBody>
        </p:sp>
        <p:sp>
          <p:nvSpPr>
            <p:cNvPr id="10" name="object 10"/>
            <p:cNvSpPr/>
            <p:nvPr/>
          </p:nvSpPr>
          <p:spPr>
            <a:xfrm>
              <a:off x="756251" y="3904920"/>
              <a:ext cx="8238490" cy="847090"/>
            </a:xfrm>
            <a:custGeom>
              <a:avLst/>
              <a:gdLst/>
              <a:ahLst/>
              <a:cxnLst/>
              <a:rect l="l" t="t" r="r" b="b"/>
              <a:pathLst>
                <a:path w="8238490" h="847089">
                  <a:moveTo>
                    <a:pt x="0" y="82283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lnTo>
                    <a:pt x="23781" y="846621"/>
                  </a:lnTo>
                  <a:lnTo>
                    <a:pt x="13377" y="845135"/>
                  </a:lnTo>
                  <a:lnTo>
                    <a:pt x="5945" y="840677"/>
                  </a:lnTo>
                  <a:lnTo>
                    <a:pt x="1486" y="833245"/>
                  </a:lnTo>
                  <a:lnTo>
                    <a:pt x="0" y="822839"/>
                  </a:lnTo>
                  <a:close/>
                </a:path>
              </a:pathLst>
            </a:custGeom>
            <a:ln w="9512">
              <a:solidFill>
                <a:srgbClr val="999999"/>
              </a:solidFill>
            </a:ln>
          </p:spPr>
          <p:txBody>
            <a:bodyPr wrap="square" lIns="0" tIns="0" rIns="0" bIns="0" rtlCol="0"/>
            <a:lstStyle/>
            <a:p>
              <a:endParaRPr/>
            </a:p>
          </p:txBody>
        </p:sp>
      </p:grpSp>
      <p:sp>
        <p:nvSpPr>
          <p:cNvPr id="11" name="object 11"/>
          <p:cNvSpPr txBox="1"/>
          <p:nvPr/>
        </p:nvSpPr>
        <p:spPr>
          <a:xfrm>
            <a:off x="720296" y="2355101"/>
            <a:ext cx="7718227" cy="2611524"/>
          </a:xfrm>
          <a:prstGeom prst="rect">
            <a:avLst/>
          </a:prstGeom>
        </p:spPr>
        <p:txBody>
          <a:bodyPr vert="horz" wrap="square" lIns="0" tIns="13691" rIns="0" bIns="0" rtlCol="0">
            <a:spAutoFit/>
          </a:bodyPr>
          <a:lstStyle/>
          <a:p>
            <a:pPr marL="11906" marR="216098" algn="just">
              <a:lnSpc>
                <a:spcPts val="3019"/>
              </a:lnSpc>
              <a:spcBef>
                <a:spcPts val="107"/>
              </a:spcBef>
            </a:pPr>
            <a:r>
              <a:rPr sz="2438" dirty="0">
                <a:solidFill>
                  <a:srgbClr val="23292D"/>
                </a:solidFill>
                <a:latin typeface="+mn-lt"/>
                <a:cs typeface="Comic Sans MS"/>
              </a:rPr>
              <a:t>Il n'est cependant pas possible de recycler toutes les balises de la TEI  </a:t>
            </a:r>
            <a:r>
              <a:rPr sz="2438" dirty="0">
                <a:solidFill>
                  <a:srgbClr val="23292D"/>
                </a:solidFill>
                <a:latin typeface="+mn-lt"/>
                <a:cs typeface="Cambria"/>
              </a:rPr>
              <a:t>(</a:t>
            </a:r>
            <a:r>
              <a:rPr sz="2438" dirty="0">
                <a:solidFill>
                  <a:srgbClr val="23292D"/>
                </a:solidFill>
                <a:latin typeface="+mn-lt"/>
                <a:cs typeface="Trebuchet MS"/>
              </a:rPr>
              <a:t>e</a:t>
            </a:r>
            <a:r>
              <a:rPr sz="2438" dirty="0">
                <a:solidFill>
                  <a:srgbClr val="23292D"/>
                </a:solidFill>
                <a:latin typeface="+mn-lt"/>
                <a:cs typeface="Times New Roman"/>
              </a:rPr>
              <a:t>.</a:t>
            </a:r>
            <a:r>
              <a:rPr sz="2438" dirty="0">
                <a:solidFill>
                  <a:srgbClr val="23292D"/>
                </a:solidFill>
                <a:latin typeface="+mn-lt"/>
                <a:cs typeface="Trebuchet MS"/>
              </a:rPr>
              <a:t>g</a:t>
            </a:r>
            <a:r>
              <a:rPr sz="2438" dirty="0">
                <a:solidFill>
                  <a:srgbClr val="23292D"/>
                </a:solidFill>
                <a:latin typeface="+mn-lt"/>
                <a:cs typeface="Times New Roman"/>
              </a:rPr>
              <a:t>. </a:t>
            </a:r>
            <a:r>
              <a:rPr sz="1734" dirty="0">
                <a:solidFill>
                  <a:srgbClr val="23292D"/>
                </a:solidFill>
                <a:latin typeface="+mn-lt"/>
                <a:cs typeface="Courier New"/>
              </a:rPr>
              <a:t>&lt;titleStmt&gt; </a:t>
            </a:r>
            <a:r>
              <a:rPr sz="2438" dirty="0">
                <a:solidFill>
                  <a:srgbClr val="23292D"/>
                </a:solidFill>
                <a:latin typeface="+mn-lt"/>
                <a:cs typeface="Cambria"/>
              </a:rPr>
              <a:t>) </a:t>
            </a:r>
            <a:r>
              <a:rPr sz="2438" dirty="0">
                <a:solidFill>
                  <a:srgbClr val="23292D"/>
                </a:solidFill>
                <a:latin typeface="+mn-lt"/>
                <a:cs typeface="Comic Sans MS"/>
              </a:rPr>
              <a:t>et dans le cas où c'est possible on ne peut pas le  faire à n'importe quel endroit </a:t>
            </a:r>
            <a:r>
              <a:rPr sz="2438" dirty="0">
                <a:solidFill>
                  <a:srgbClr val="23292D"/>
                </a:solidFill>
                <a:latin typeface="+mn-lt"/>
                <a:cs typeface="Cambria"/>
              </a:rPr>
              <a:t>(</a:t>
            </a:r>
            <a:r>
              <a:rPr sz="2438" dirty="0">
                <a:solidFill>
                  <a:srgbClr val="23292D"/>
                </a:solidFill>
                <a:latin typeface="+mn-lt"/>
                <a:cs typeface="Trebuchet MS"/>
              </a:rPr>
              <a:t>e</a:t>
            </a:r>
            <a:r>
              <a:rPr sz="2438" dirty="0">
                <a:solidFill>
                  <a:srgbClr val="23292D"/>
                </a:solidFill>
                <a:latin typeface="+mn-lt"/>
                <a:cs typeface="Times New Roman"/>
              </a:rPr>
              <a:t>.</a:t>
            </a:r>
            <a:r>
              <a:rPr sz="2438" dirty="0">
                <a:solidFill>
                  <a:srgbClr val="23292D"/>
                </a:solidFill>
                <a:latin typeface="+mn-lt"/>
                <a:cs typeface="Trebuchet MS"/>
              </a:rPr>
              <a:t>g</a:t>
            </a:r>
            <a:r>
              <a:rPr sz="2438" dirty="0">
                <a:solidFill>
                  <a:srgbClr val="23292D"/>
                </a:solidFill>
                <a:latin typeface="+mn-lt"/>
                <a:cs typeface="Times New Roman"/>
              </a:rPr>
              <a:t>. </a:t>
            </a:r>
            <a:r>
              <a:rPr sz="1734" dirty="0">
                <a:solidFill>
                  <a:srgbClr val="23292D"/>
                </a:solidFill>
                <a:latin typeface="+mn-lt"/>
                <a:cs typeface="Courier New"/>
              </a:rPr>
              <a:t>&lt;author&gt; </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42"/>
              </a:spcBef>
            </a:pPr>
            <a:endParaRPr sz="1734" dirty="0">
              <a:latin typeface="Comic Sans MS"/>
              <a:cs typeface="Comic Sans MS"/>
            </a:endParaRPr>
          </a:p>
          <a:p>
            <a:pPr marL="428030" marR="4763" indent="-264914">
              <a:lnSpc>
                <a:spcPts val="1969"/>
              </a:lnSpc>
            </a:pPr>
            <a:r>
              <a:rPr sz="1734" spc="-5" dirty="0">
                <a:solidFill>
                  <a:srgbClr val="000080"/>
                </a:solidFill>
                <a:latin typeface="Courier New"/>
                <a:cs typeface="Courier New"/>
              </a:rPr>
              <a:t>&lt;p&gt;&lt;author&gt;</a:t>
            </a:r>
            <a:r>
              <a:rPr sz="1734" spc="-5" dirty="0">
                <a:solidFill>
                  <a:srgbClr val="23292D"/>
                </a:solidFill>
                <a:latin typeface="Courier New"/>
                <a:cs typeface="Courier New"/>
              </a:rPr>
              <a:t>Victor</a:t>
            </a:r>
            <a:r>
              <a:rPr sz="1734" spc="-5" dirty="0">
                <a:solidFill>
                  <a:srgbClr val="000080"/>
                </a:solidFill>
                <a:latin typeface="Courier New"/>
                <a:cs typeface="Courier New"/>
              </a:rPr>
              <a:t>&lt;/author&gt;</a:t>
            </a:r>
            <a:r>
              <a:rPr sz="1734" spc="-5" dirty="0">
                <a:solidFill>
                  <a:srgbClr val="23292D"/>
                </a:solidFill>
                <a:latin typeface="Courier New"/>
                <a:cs typeface="Courier New"/>
              </a:rPr>
              <a:t>,</a:t>
            </a:r>
            <a:r>
              <a:rPr sz="1734" spc="9" dirty="0">
                <a:solidFill>
                  <a:srgbClr val="23292D"/>
                </a:solidFill>
                <a:latin typeface="Courier New"/>
                <a:cs typeface="Courier New"/>
              </a:rPr>
              <a:t> </a:t>
            </a:r>
            <a:r>
              <a:rPr sz="1734" dirty="0">
                <a:solidFill>
                  <a:srgbClr val="23292D"/>
                </a:solidFill>
                <a:latin typeface="Courier New"/>
                <a:cs typeface="Courier New"/>
              </a:rPr>
              <a:t>est</a:t>
            </a:r>
            <a:r>
              <a:rPr sz="1734" spc="9" dirty="0">
                <a:solidFill>
                  <a:srgbClr val="23292D"/>
                </a:solidFill>
                <a:latin typeface="Courier New"/>
                <a:cs typeface="Courier New"/>
              </a:rPr>
              <a:t> </a:t>
            </a:r>
            <a:r>
              <a:rPr sz="1734" dirty="0">
                <a:solidFill>
                  <a:srgbClr val="23292D"/>
                </a:solidFill>
                <a:latin typeface="Courier New"/>
                <a:cs typeface="Courier New"/>
              </a:rPr>
              <a:t>l'auteur</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000080"/>
                </a:solidFill>
                <a:latin typeface="Courier New"/>
                <a:cs typeface="Courier New"/>
              </a:rPr>
              <a:t>&lt;title&gt;</a:t>
            </a:r>
            <a:r>
              <a:rPr sz="1734" dirty="0">
                <a:solidFill>
                  <a:srgbClr val="23292D"/>
                </a:solidFill>
                <a:latin typeface="Courier New"/>
                <a:cs typeface="Courier New"/>
              </a:rPr>
              <a:t>Notre- </a:t>
            </a:r>
            <a:r>
              <a:rPr sz="1734" spc="-1027" dirty="0">
                <a:solidFill>
                  <a:srgbClr val="23292D"/>
                </a:solidFill>
                <a:latin typeface="Courier New"/>
                <a:cs typeface="Courier New"/>
              </a:rPr>
              <a:t> </a:t>
            </a:r>
            <a:r>
              <a:rPr sz="1734" dirty="0">
                <a:solidFill>
                  <a:srgbClr val="23292D"/>
                </a:solidFill>
                <a:latin typeface="Courier New"/>
                <a:cs typeface="Courier New"/>
              </a:rPr>
              <a:t>Dame</a:t>
            </a:r>
            <a:r>
              <a:rPr sz="1734" spc="-5" dirty="0">
                <a:solidFill>
                  <a:srgbClr val="23292D"/>
                </a:solidFill>
                <a:latin typeface="Courier New"/>
                <a:cs typeface="Courier New"/>
              </a:rPr>
              <a:t> </a:t>
            </a:r>
            <a:r>
              <a:rPr sz="1734" dirty="0">
                <a:solidFill>
                  <a:srgbClr val="23292D"/>
                </a:solidFill>
                <a:latin typeface="Courier New"/>
                <a:cs typeface="Courier New"/>
              </a:rPr>
              <a:t>de </a:t>
            </a:r>
            <a:r>
              <a:rPr sz="1734" spc="-5" dirty="0">
                <a:solidFill>
                  <a:srgbClr val="23292D"/>
                </a:solidFill>
                <a:latin typeface="Courier New"/>
                <a:cs typeface="Courier New"/>
              </a:rPr>
              <a:t>Paris</a:t>
            </a:r>
            <a:r>
              <a:rPr sz="1734" spc="-5" dirty="0">
                <a:solidFill>
                  <a:srgbClr val="000080"/>
                </a:solidFill>
                <a:latin typeface="Courier New"/>
                <a:cs typeface="Courier New"/>
              </a:rPr>
              <a:t>&lt;/title&gt;&lt;/p&gt;</a:t>
            </a:r>
            <a:endParaRPr sz="1734" dirty="0">
              <a:latin typeface="Courier New"/>
              <a:cs typeface="Courier New"/>
            </a:endParaRPr>
          </a:p>
          <a:p>
            <a:pPr>
              <a:spcBef>
                <a:spcPts val="28"/>
              </a:spcBef>
            </a:pPr>
            <a:endParaRPr sz="1875" dirty="0">
              <a:latin typeface="Courier New"/>
              <a:cs typeface="Courier New"/>
            </a:endParaRPr>
          </a:p>
          <a:p>
            <a:pPr marL="11906" algn="just"/>
            <a:r>
              <a:rPr sz="2438" dirty="0">
                <a:solidFill>
                  <a:srgbClr val="23292D"/>
                </a:solidFill>
                <a:latin typeface="+mn-lt"/>
                <a:cs typeface="Comic Sans MS"/>
              </a:rPr>
              <a:t>L'élément </a:t>
            </a:r>
            <a:r>
              <a:rPr sz="1734" dirty="0">
                <a:solidFill>
                  <a:srgbClr val="23292D"/>
                </a:solidFill>
                <a:latin typeface="+mn-lt"/>
                <a:cs typeface="Courier New"/>
              </a:rPr>
              <a:t>&lt;title&gt; </a:t>
            </a:r>
            <a:r>
              <a:rPr sz="2438" dirty="0">
                <a:solidFill>
                  <a:srgbClr val="23292D"/>
                </a:solidFill>
                <a:latin typeface="+mn-lt"/>
                <a:cs typeface="Comic Sans MS"/>
              </a:rPr>
              <a:t>peut être mis dans un  </a:t>
            </a:r>
            <a:r>
              <a:rPr sz="1734" dirty="0">
                <a:solidFill>
                  <a:srgbClr val="23292D"/>
                </a:solidFill>
                <a:latin typeface="+mn-lt"/>
                <a:cs typeface="Courier New"/>
              </a:rPr>
              <a:t>&lt;p&gt; </a:t>
            </a:r>
            <a:r>
              <a:rPr sz="2438" dirty="0">
                <a:solidFill>
                  <a:srgbClr val="23292D"/>
                </a:solidFill>
                <a:latin typeface="+mn-lt"/>
                <a:cs typeface="Comic Sans MS"/>
              </a:rPr>
              <a:t>, mais pas </a:t>
            </a:r>
            <a:r>
              <a:rPr sz="1734" dirty="0">
                <a:solidFill>
                  <a:srgbClr val="23292D"/>
                </a:solidFill>
                <a:latin typeface="+mn-lt"/>
                <a:cs typeface="Courier New"/>
              </a:rPr>
              <a:t>&lt;author&gt; </a:t>
            </a:r>
            <a:r>
              <a:rPr sz="2438" dirty="0">
                <a:solidFill>
                  <a:srgbClr val="23292D"/>
                </a:solidFill>
                <a:latin typeface="+mn-lt"/>
                <a:cs typeface="Comic Sans MS"/>
              </a:rPr>
              <a:t>.</a:t>
            </a:r>
            <a:endParaRPr sz="2438" dirty="0">
              <a:latin typeface="+mn-lt"/>
              <a:cs typeface="Comic Sans MS"/>
            </a:endParaRPr>
          </a:p>
        </p:txBody>
      </p:sp>
    </p:spTree>
    <p:extLst>
      <p:ext uri="{BB962C8B-B14F-4D97-AF65-F5344CB8AC3E}">
        <p14:creationId xmlns:p14="http://schemas.microsoft.com/office/powerpoint/2010/main" val="133135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739022"/>
            <a:ext cx="7732514" cy="2300883"/>
            <a:chOff x="751495" y="1854956"/>
            <a:chExt cx="8248015" cy="2454275"/>
          </a:xfrm>
        </p:grpSpPr>
        <p:sp>
          <p:nvSpPr>
            <p:cNvPr id="3" name="object 3"/>
            <p:cNvSpPr/>
            <p:nvPr/>
          </p:nvSpPr>
          <p:spPr>
            <a:xfrm>
              <a:off x="756251" y="1859712"/>
              <a:ext cx="8238490" cy="2444750"/>
            </a:xfrm>
            <a:custGeom>
              <a:avLst/>
              <a:gdLst/>
              <a:ahLst/>
              <a:cxnLst/>
              <a:rect l="l" t="t" r="r" b="b"/>
              <a:pathLst>
                <a:path w="8238490" h="2444750">
                  <a:moveTo>
                    <a:pt x="8214128" y="2444737"/>
                  </a:moveTo>
                  <a:lnTo>
                    <a:pt x="23781" y="2444737"/>
                  </a:lnTo>
                  <a:lnTo>
                    <a:pt x="13377" y="2443251"/>
                  </a:lnTo>
                  <a:lnTo>
                    <a:pt x="5945" y="2438793"/>
                  </a:lnTo>
                  <a:lnTo>
                    <a:pt x="1486" y="2431361"/>
                  </a:lnTo>
                  <a:lnTo>
                    <a:pt x="0" y="2420956"/>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close/>
                </a:path>
              </a:pathLst>
            </a:custGeom>
            <a:solidFill>
              <a:srgbClr val="F6F8F9"/>
            </a:solidFill>
          </p:spPr>
          <p:txBody>
            <a:bodyPr wrap="square" lIns="0" tIns="0" rIns="0" bIns="0" rtlCol="0"/>
            <a:lstStyle/>
            <a:p>
              <a:endParaRPr/>
            </a:p>
          </p:txBody>
        </p:sp>
        <p:sp>
          <p:nvSpPr>
            <p:cNvPr id="4" name="object 4"/>
            <p:cNvSpPr/>
            <p:nvPr/>
          </p:nvSpPr>
          <p:spPr>
            <a:xfrm>
              <a:off x="756251" y="1859712"/>
              <a:ext cx="8238490" cy="2444750"/>
            </a:xfrm>
            <a:custGeom>
              <a:avLst/>
              <a:gdLst/>
              <a:ahLst/>
              <a:cxnLst/>
              <a:rect l="l" t="t" r="r" b="b"/>
              <a:pathLst>
                <a:path w="8238490" h="2444750">
                  <a:moveTo>
                    <a:pt x="0" y="2420956"/>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lnTo>
                    <a:pt x="23781" y="2444737"/>
                  </a:lnTo>
                  <a:lnTo>
                    <a:pt x="13377" y="2443251"/>
                  </a:lnTo>
                  <a:lnTo>
                    <a:pt x="5945" y="2438793"/>
                  </a:lnTo>
                  <a:lnTo>
                    <a:pt x="1486" y="2431361"/>
                  </a:lnTo>
                  <a:lnTo>
                    <a:pt x="0" y="2420956"/>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708736"/>
            <a:ext cx="7732514" cy="1802011"/>
            <a:chOff x="751495" y="5022651"/>
            <a:chExt cx="8248015" cy="1922145"/>
          </a:xfrm>
        </p:grpSpPr>
        <p:sp>
          <p:nvSpPr>
            <p:cNvPr id="6" name="object 6"/>
            <p:cNvSpPr/>
            <p:nvPr/>
          </p:nvSpPr>
          <p:spPr>
            <a:xfrm>
              <a:off x="756251" y="5027407"/>
              <a:ext cx="8238490" cy="1912620"/>
            </a:xfrm>
            <a:custGeom>
              <a:avLst/>
              <a:gdLst/>
              <a:ahLst/>
              <a:cxnLst/>
              <a:rect l="l" t="t" r="r" b="b"/>
              <a:pathLst>
                <a:path w="8238490" h="1912620">
                  <a:moveTo>
                    <a:pt x="8214128" y="1912032"/>
                  </a:moveTo>
                  <a:lnTo>
                    <a:pt x="23781" y="1912032"/>
                  </a:lnTo>
                  <a:lnTo>
                    <a:pt x="13377" y="1910546"/>
                  </a:lnTo>
                  <a:lnTo>
                    <a:pt x="5945" y="1906087"/>
                  </a:lnTo>
                  <a:lnTo>
                    <a:pt x="1486" y="1898656"/>
                  </a:lnTo>
                  <a:lnTo>
                    <a:pt x="0" y="1888250"/>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888250"/>
                  </a:lnTo>
                  <a:lnTo>
                    <a:pt x="8236423" y="1898656"/>
                  </a:lnTo>
                  <a:lnTo>
                    <a:pt x="8231964" y="1906087"/>
                  </a:lnTo>
                  <a:lnTo>
                    <a:pt x="8224532" y="1910546"/>
                  </a:lnTo>
                  <a:lnTo>
                    <a:pt x="8214128" y="1912032"/>
                  </a:lnTo>
                  <a:close/>
                </a:path>
              </a:pathLst>
            </a:custGeom>
            <a:solidFill>
              <a:srgbClr val="F6F8F9"/>
            </a:solidFill>
          </p:spPr>
          <p:txBody>
            <a:bodyPr wrap="square" lIns="0" tIns="0" rIns="0" bIns="0" rtlCol="0"/>
            <a:lstStyle/>
            <a:p>
              <a:endParaRPr/>
            </a:p>
          </p:txBody>
        </p:sp>
        <p:sp>
          <p:nvSpPr>
            <p:cNvPr id="7" name="object 7"/>
            <p:cNvSpPr/>
            <p:nvPr/>
          </p:nvSpPr>
          <p:spPr>
            <a:xfrm>
              <a:off x="756251" y="5027407"/>
              <a:ext cx="8238490" cy="1912620"/>
            </a:xfrm>
            <a:custGeom>
              <a:avLst/>
              <a:gdLst/>
              <a:ahLst/>
              <a:cxnLst/>
              <a:rect l="l" t="t" r="r" b="b"/>
              <a:pathLst>
                <a:path w="8238490" h="1912620">
                  <a:moveTo>
                    <a:pt x="0" y="1888250"/>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888250"/>
                  </a:lnTo>
                  <a:lnTo>
                    <a:pt x="8236423" y="1898656"/>
                  </a:lnTo>
                  <a:lnTo>
                    <a:pt x="8231964" y="1906087"/>
                  </a:lnTo>
                  <a:lnTo>
                    <a:pt x="8224532" y="1910546"/>
                  </a:lnTo>
                  <a:lnTo>
                    <a:pt x="8214128" y="1912032"/>
                  </a:lnTo>
                  <a:lnTo>
                    <a:pt x="23781" y="1912032"/>
                  </a:lnTo>
                  <a:lnTo>
                    <a:pt x="13377" y="1910546"/>
                  </a:lnTo>
                  <a:lnTo>
                    <a:pt x="5945" y="1906087"/>
                  </a:lnTo>
                  <a:lnTo>
                    <a:pt x="1486" y="1898656"/>
                  </a:lnTo>
                  <a:lnTo>
                    <a:pt x="0" y="1888250"/>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694114" y="224048"/>
            <a:ext cx="6663616"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lang="fr-FR" sz="2672" noProof="0" dirty="0">
                <a:latin typeface="+mn-lt"/>
                <a:cs typeface="Cambria"/>
              </a:rPr>
              <a:t>D’autres limites</a:t>
            </a:r>
            <a:r>
              <a:rPr lang="fr-FR" sz="2672" noProof="0" dirty="0">
                <a:latin typeface="+mn-lt"/>
                <a:cs typeface="Comic Sans MS"/>
              </a:rPr>
              <a:t> (suite)</a:t>
            </a:r>
          </a:p>
        </p:txBody>
      </p:sp>
      <p:sp>
        <p:nvSpPr>
          <p:cNvPr id="9" name="object 9"/>
          <p:cNvSpPr/>
          <p:nvPr/>
        </p:nvSpPr>
        <p:spPr>
          <a:xfrm>
            <a:off x="5038440" y="1283992"/>
            <a:ext cx="1127051" cy="431213"/>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6779564" y="1339702"/>
            <a:ext cx="740271" cy="403779"/>
          </a:xfrm>
          <a:custGeom>
            <a:avLst/>
            <a:gdLst/>
            <a:ahLst/>
            <a:cxnLst/>
            <a:rect l="l" t="t" r="r" b="b"/>
            <a:pathLst>
              <a:path w="1017904" h="371475">
                <a:moveTo>
                  <a:pt x="989310"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42453"/>
                </a:lnTo>
                <a:lnTo>
                  <a:pt x="1016064" y="354938"/>
                </a:lnTo>
                <a:lnTo>
                  <a:pt x="1010713" y="363856"/>
                </a:lnTo>
                <a:lnTo>
                  <a:pt x="1001795" y="369207"/>
                </a:lnTo>
                <a:lnTo>
                  <a:pt x="989310"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4114" y="933685"/>
            <a:ext cx="8003319" cy="5572591"/>
          </a:xfrm>
          <a:prstGeom prst="rect">
            <a:avLst/>
          </a:prstGeom>
        </p:spPr>
        <p:txBody>
          <a:bodyPr vert="horz" wrap="square" lIns="0" tIns="13691" rIns="0" bIns="0" rtlCol="0">
            <a:spAutoFit/>
          </a:bodyPr>
          <a:lstStyle/>
          <a:p>
            <a:pPr marL="11906" marR="4763">
              <a:lnSpc>
                <a:spcPts val="3019"/>
              </a:lnSpc>
              <a:spcBef>
                <a:spcPts val="107"/>
              </a:spcBef>
            </a:pPr>
            <a:r>
              <a:rPr sz="2438" dirty="0">
                <a:solidFill>
                  <a:srgbClr val="23292D"/>
                </a:solidFill>
                <a:latin typeface="+mn-lt"/>
                <a:cs typeface="Comic Sans MS"/>
              </a:rPr>
              <a:t>Parfois il est possible d'utiliser un élément sans pour autant que cela soit  souhaitable, comme </a:t>
            </a:r>
            <a:r>
              <a:rPr sz="1734" dirty="0">
                <a:solidFill>
                  <a:srgbClr val="23292D"/>
                </a:solidFill>
                <a:latin typeface="+mn-lt"/>
                <a:cs typeface="Courier New"/>
              </a:rPr>
              <a:t>&lt;persName&gt; </a:t>
            </a:r>
            <a:r>
              <a:rPr sz="2438" dirty="0">
                <a:solidFill>
                  <a:srgbClr val="23292D"/>
                </a:solidFill>
                <a:latin typeface="+mn-lt"/>
                <a:cs typeface="Comic Sans MS"/>
              </a:rPr>
              <a:t>dans </a:t>
            </a:r>
            <a:r>
              <a:rPr sz="1734" dirty="0">
                <a:solidFill>
                  <a:srgbClr val="23292D"/>
                </a:solidFill>
                <a:latin typeface="+mn-lt"/>
                <a:cs typeface="Courier New"/>
              </a:rPr>
              <a:t>&lt;bibl&gt;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a:t>
            </a:r>
            <a:r>
              <a:rPr sz="2438" dirty="0">
                <a:solidFill>
                  <a:srgbClr val="23292D"/>
                </a:solidFill>
                <a:latin typeface="+mn-lt"/>
                <a:cs typeface="Comic Sans MS"/>
              </a:rPr>
              <a:t>:</a:t>
            </a:r>
            <a:endParaRPr sz="2438" dirty="0">
              <a:latin typeface="+mn-lt"/>
              <a:cs typeface="Comic Sans MS"/>
            </a:endParaRPr>
          </a:p>
          <a:p>
            <a:pPr>
              <a:spcBef>
                <a:spcPts val="9"/>
              </a:spcBef>
            </a:pPr>
            <a:endParaRPr sz="1641" dirty="0">
              <a:latin typeface="Comic Sans MS"/>
              <a:cs typeface="Comic Sans MS"/>
            </a:endParaRPr>
          </a:p>
          <a:p>
            <a:pPr marL="163116">
              <a:lnSpc>
                <a:spcPts val="2025"/>
              </a:lnSpc>
              <a:spcBef>
                <a:spcPts val="5"/>
              </a:spcBef>
            </a:pPr>
            <a:r>
              <a:rPr sz="1734" spc="-5" dirty="0">
                <a:solidFill>
                  <a:srgbClr val="000080"/>
                </a:solidFill>
                <a:latin typeface="Courier New"/>
                <a:cs typeface="Courier New"/>
              </a:rPr>
              <a:t>&lt;bibl&gt;</a:t>
            </a:r>
            <a:endParaRPr sz="1734" dirty="0">
              <a:latin typeface="Courier New"/>
              <a:cs typeface="Courier New"/>
            </a:endParaRPr>
          </a:p>
          <a:p>
            <a:pPr marL="428030">
              <a:lnSpc>
                <a:spcPts val="1964"/>
              </a:lnSpc>
            </a:pPr>
            <a:r>
              <a:rPr sz="1734" dirty="0">
                <a:solidFill>
                  <a:srgbClr val="000080"/>
                </a:solidFill>
                <a:latin typeface="Courier New"/>
                <a:cs typeface="Courier New"/>
              </a:rPr>
              <a:t>&lt;persName&gt;</a:t>
            </a:r>
            <a:r>
              <a:rPr sz="1734" dirty="0">
                <a:solidFill>
                  <a:srgbClr val="23292D"/>
                </a:solidFill>
                <a:latin typeface="Courier New"/>
                <a:cs typeface="Courier New"/>
              </a:rPr>
              <a:t>Molière</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pPr>
            <a:r>
              <a:rPr sz="1734" dirty="0">
                <a:solidFill>
                  <a:srgbClr val="000080"/>
                </a:solidFill>
                <a:latin typeface="Courier New"/>
                <a:cs typeface="Courier New"/>
              </a:rPr>
              <a:t>&lt;persName&gt;</a:t>
            </a:r>
            <a:r>
              <a:rPr sz="1734" dirty="0">
                <a:solidFill>
                  <a:srgbClr val="23292D"/>
                </a:solidFill>
                <a:latin typeface="Courier New"/>
                <a:cs typeface="Courier New"/>
              </a:rPr>
              <a:t>Joan</a:t>
            </a:r>
            <a:r>
              <a:rPr sz="1734" spc="-56"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Genève</a:t>
            </a:r>
            <a:r>
              <a:rPr sz="1734" dirty="0">
                <a:solidFill>
                  <a:srgbClr val="000080"/>
                </a:solidFill>
                <a:latin typeface="Courier New"/>
                <a:cs typeface="Courier New"/>
              </a:rPr>
              <a:t>&lt;/pubPlace&gt;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Droz</a:t>
            </a:r>
            <a:r>
              <a:rPr sz="1734" dirty="0">
                <a:solidFill>
                  <a:srgbClr val="000080"/>
                </a:solidFill>
                <a:latin typeface="Courier New"/>
                <a:cs typeface="Courier New"/>
              </a:rPr>
              <a:t>&lt;/publisher&gt;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&lt;date&gt;</a:t>
            </a:r>
            <a:r>
              <a:rPr sz="1734" spc="-5" dirty="0">
                <a:solidFill>
                  <a:srgbClr val="23292D"/>
                </a:solidFill>
                <a:latin typeface="Courier New"/>
                <a:cs typeface="Courier New"/>
              </a:rPr>
              <a:t>1999</a:t>
            </a:r>
            <a:r>
              <a:rPr sz="1734" spc="-5" dirty="0">
                <a:solidFill>
                  <a:srgbClr val="000080"/>
                </a:solidFill>
                <a:latin typeface="Courier New"/>
                <a:cs typeface="Courier New"/>
              </a:rPr>
              <a:t>&lt;/date&gt;</a:t>
            </a:r>
            <a:endParaRPr sz="1734" dirty="0">
              <a:latin typeface="Courier New"/>
              <a:cs typeface="Courier New"/>
            </a:endParaRPr>
          </a:p>
          <a:p>
            <a:pPr marL="163116">
              <a:lnSpc>
                <a:spcPts val="2025"/>
              </a:lnSpc>
            </a:pPr>
            <a:r>
              <a:rPr sz="1734" dirty="0">
                <a:solidFill>
                  <a:srgbClr val="000080"/>
                </a:solidFill>
                <a:latin typeface="Courier New"/>
                <a:cs typeface="Courier New"/>
              </a:rPr>
              <a:t>&lt;/bibl&gt;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Même s'il est possible de préciser</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spc="-5" dirty="0">
                <a:solidFill>
                  <a:srgbClr val="000080"/>
                </a:solidFill>
                <a:latin typeface="Courier New"/>
                <a:cs typeface="Courier New"/>
              </a:rPr>
              <a:t>&lt;bibl&gt;</a:t>
            </a:r>
            <a:endParaRPr sz="1734" dirty="0">
              <a:latin typeface="Courier New"/>
              <a:cs typeface="Courier New"/>
            </a:endParaRPr>
          </a:p>
          <a:p>
            <a:pPr marL="428030">
              <a:lnSpc>
                <a:spcPts val="1964"/>
              </a:lnSpc>
              <a:tabLst>
                <a:tab pos="1750814" algn="l"/>
              </a:tabLst>
            </a:pPr>
            <a:r>
              <a:rPr sz="1734" dirty="0">
                <a:solidFill>
                  <a:srgbClr val="000080"/>
                </a:solidFill>
                <a:latin typeface="Courier New"/>
                <a:cs typeface="Courier New"/>
              </a:rPr>
              <a:t>&lt;persName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"auteur"</a:t>
            </a:r>
            <a:r>
              <a:rPr sz="1734" dirty="0">
                <a:solidFill>
                  <a:srgbClr val="000080"/>
                </a:solidFill>
                <a:latin typeface="Courier New"/>
                <a:cs typeface="Courier New"/>
              </a:rPr>
              <a:t>&gt;</a:t>
            </a:r>
            <a:r>
              <a:rPr sz="1734" dirty="0">
                <a:solidFill>
                  <a:srgbClr val="23292D"/>
                </a:solidFill>
                <a:latin typeface="Courier New"/>
                <a:cs typeface="Courier New"/>
              </a:rPr>
              <a:t>Molière</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tabLst>
                <a:tab pos="1750814" algn="l"/>
              </a:tabLst>
            </a:pPr>
            <a:r>
              <a:rPr sz="1734" dirty="0">
                <a:solidFill>
                  <a:srgbClr val="000080"/>
                </a:solidFill>
                <a:latin typeface="Courier New"/>
                <a:cs typeface="Courier New"/>
              </a:rPr>
              <a:t>&lt;persName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"éditrice"</a:t>
            </a:r>
            <a:r>
              <a:rPr sz="1734" dirty="0">
                <a:solidFill>
                  <a:srgbClr val="000080"/>
                </a:solidFill>
                <a:latin typeface="Courier New"/>
                <a:cs typeface="Courier New"/>
              </a:rPr>
              <a:t>&gt;</a:t>
            </a:r>
            <a:r>
              <a:rPr sz="1734" dirty="0">
                <a:solidFill>
                  <a:srgbClr val="23292D"/>
                </a:solidFill>
                <a:latin typeface="Courier New"/>
                <a:cs typeface="Courier New"/>
              </a:rPr>
              <a:t>Joan</a:t>
            </a:r>
            <a:r>
              <a:rPr sz="1734" spc="-52"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23292D"/>
                </a:solidFill>
                <a:latin typeface="Courier New"/>
                <a:cs typeface="Courier New"/>
              </a:rPr>
              <a:t>…</a:t>
            </a:r>
            <a:endParaRPr sz="1734" dirty="0">
              <a:latin typeface="Courier New"/>
              <a:cs typeface="Courier New"/>
            </a:endParaRPr>
          </a:p>
          <a:p>
            <a:pPr marL="163116">
              <a:lnSpc>
                <a:spcPts val="2025"/>
              </a:lnSpc>
            </a:pPr>
            <a:r>
              <a:rPr sz="1734" dirty="0">
                <a:solidFill>
                  <a:srgbClr val="000080"/>
                </a:solidFill>
                <a:latin typeface="Courier New"/>
                <a:cs typeface="Courier New"/>
              </a:rPr>
              <a:t>&lt;/bibl&gt;</a:t>
            </a:r>
            <a:endParaRPr sz="1734" dirty="0">
              <a:latin typeface="Courier New"/>
              <a:cs typeface="Courier New"/>
            </a:endParaRPr>
          </a:p>
        </p:txBody>
      </p:sp>
    </p:spTree>
    <p:extLst>
      <p:ext uri="{BB962C8B-B14F-4D97-AF65-F5344CB8AC3E}">
        <p14:creationId xmlns:p14="http://schemas.microsoft.com/office/powerpoint/2010/main" val="1417313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86551"/>
            <a:ext cx="6266084"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a:latin typeface="+mn-lt"/>
                <a:cs typeface="Comic Sans MS"/>
              </a:rPr>
              <a:t>Deuxième </a:t>
            </a:r>
            <a:r>
              <a:rPr lang="it-IT" sz="3141" dirty="0">
                <a:latin typeface="+mn-lt"/>
                <a:cs typeface="Comic Sans MS"/>
              </a:rPr>
              <a:t>par </a:t>
            </a:r>
            <a:r>
              <a:rPr lang="it-IT" sz="3141" dirty="0" err="1">
                <a:latin typeface="+mn-lt"/>
                <a:cs typeface="Comic Sans MS"/>
              </a:rPr>
              <a:t>du</a:t>
            </a:r>
            <a:r>
              <a:rPr lang="it-IT" sz="3141" dirty="0">
                <a:latin typeface="+mn-lt"/>
                <a:cs typeface="Comic Sans MS"/>
              </a:rPr>
              <a:t> TEI </a:t>
            </a:r>
            <a:r>
              <a:rPr lang="it-IT" sz="3141" dirty="0" err="1">
                <a:latin typeface="+mn-lt"/>
                <a:cs typeface="Comic Sans MS"/>
              </a:rPr>
              <a:t>Header</a:t>
            </a:r>
            <a:endParaRPr sz="3141" dirty="0">
              <a:latin typeface="+mn-lt"/>
              <a:cs typeface="Comic Sans MS"/>
            </a:endParaRPr>
          </a:p>
        </p:txBody>
      </p:sp>
    </p:spTree>
    <p:extLst>
      <p:ext uri="{BB962C8B-B14F-4D97-AF65-F5344CB8AC3E}">
        <p14:creationId xmlns:p14="http://schemas.microsoft.com/office/powerpoint/2010/main" val="384592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26889"/>
            <a:ext cx="7732514" cy="1551980"/>
            <a:chOff x="751495" y="1522015"/>
            <a:chExt cx="8248015" cy="1655445"/>
          </a:xfrm>
        </p:grpSpPr>
        <p:sp>
          <p:nvSpPr>
            <p:cNvPr id="3" name="object 3"/>
            <p:cNvSpPr/>
            <p:nvPr/>
          </p:nvSpPr>
          <p:spPr>
            <a:xfrm>
              <a:off x="756251" y="1526771"/>
              <a:ext cx="8238490" cy="1645920"/>
            </a:xfrm>
            <a:custGeom>
              <a:avLst/>
              <a:gdLst/>
              <a:ahLst/>
              <a:cxnLst/>
              <a:rect l="l" t="t" r="r" b="b"/>
              <a:pathLst>
                <a:path w="8238490" h="1645920">
                  <a:moveTo>
                    <a:pt x="8214128" y="1645679"/>
                  </a:moveTo>
                  <a:lnTo>
                    <a:pt x="23781" y="1645679"/>
                  </a:lnTo>
                  <a:lnTo>
                    <a:pt x="13377" y="1644193"/>
                  </a:lnTo>
                  <a:lnTo>
                    <a:pt x="5945" y="1639735"/>
                  </a:lnTo>
                  <a:lnTo>
                    <a:pt x="1486" y="1632303"/>
                  </a:lnTo>
                  <a:lnTo>
                    <a:pt x="0" y="162189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621897"/>
                  </a:lnTo>
                  <a:lnTo>
                    <a:pt x="8236423" y="1632303"/>
                  </a:lnTo>
                  <a:lnTo>
                    <a:pt x="8231964" y="1639735"/>
                  </a:lnTo>
                  <a:lnTo>
                    <a:pt x="8224532" y="1644193"/>
                  </a:lnTo>
                  <a:lnTo>
                    <a:pt x="8214128" y="1645679"/>
                  </a:lnTo>
                  <a:close/>
                </a:path>
              </a:pathLst>
            </a:custGeom>
            <a:solidFill>
              <a:srgbClr val="F6F8F9"/>
            </a:solidFill>
          </p:spPr>
          <p:txBody>
            <a:bodyPr wrap="square" lIns="0" tIns="0" rIns="0" bIns="0" rtlCol="0"/>
            <a:lstStyle/>
            <a:p>
              <a:endParaRPr/>
            </a:p>
          </p:txBody>
        </p:sp>
        <p:sp>
          <p:nvSpPr>
            <p:cNvPr id="4" name="object 4"/>
            <p:cNvSpPr/>
            <p:nvPr/>
          </p:nvSpPr>
          <p:spPr>
            <a:xfrm>
              <a:off x="756251" y="1526771"/>
              <a:ext cx="8238490" cy="1645920"/>
            </a:xfrm>
            <a:custGeom>
              <a:avLst/>
              <a:gdLst/>
              <a:ahLst/>
              <a:cxnLst/>
              <a:rect l="l" t="t" r="r" b="b"/>
              <a:pathLst>
                <a:path w="8238490" h="1645920">
                  <a:moveTo>
                    <a:pt x="0" y="162189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621897"/>
                  </a:lnTo>
                  <a:lnTo>
                    <a:pt x="8236423" y="1632303"/>
                  </a:lnTo>
                  <a:lnTo>
                    <a:pt x="8231964" y="1639735"/>
                  </a:lnTo>
                  <a:lnTo>
                    <a:pt x="8224532" y="1644193"/>
                  </a:lnTo>
                  <a:lnTo>
                    <a:pt x="8214128" y="1645679"/>
                  </a:lnTo>
                  <a:lnTo>
                    <a:pt x="23781" y="1645679"/>
                  </a:lnTo>
                  <a:lnTo>
                    <a:pt x="13377" y="1644193"/>
                  </a:lnTo>
                  <a:lnTo>
                    <a:pt x="5945" y="1639735"/>
                  </a:lnTo>
                  <a:lnTo>
                    <a:pt x="1486" y="1632303"/>
                  </a:lnTo>
                  <a:lnTo>
                    <a:pt x="0" y="1621897"/>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3647485"/>
            <a:ext cx="7732514" cy="2800350"/>
            <a:chOff x="751495" y="3890651"/>
            <a:chExt cx="8248015" cy="2987040"/>
          </a:xfrm>
        </p:grpSpPr>
        <p:sp>
          <p:nvSpPr>
            <p:cNvPr id="6" name="object 6"/>
            <p:cNvSpPr/>
            <p:nvPr/>
          </p:nvSpPr>
          <p:spPr>
            <a:xfrm>
              <a:off x="756251" y="3895407"/>
              <a:ext cx="8238490" cy="2977515"/>
            </a:xfrm>
            <a:custGeom>
              <a:avLst/>
              <a:gdLst/>
              <a:ahLst/>
              <a:cxnLst/>
              <a:rect l="l" t="t" r="r" b="b"/>
              <a:pathLst>
                <a:path w="8238490" h="2977515">
                  <a:moveTo>
                    <a:pt x="8214128" y="2977443"/>
                  </a:moveTo>
                  <a:lnTo>
                    <a:pt x="23781" y="2977443"/>
                  </a:lnTo>
                  <a:lnTo>
                    <a:pt x="13377" y="2975957"/>
                  </a:lnTo>
                  <a:lnTo>
                    <a:pt x="5945" y="2971498"/>
                  </a:lnTo>
                  <a:lnTo>
                    <a:pt x="1486" y="2964067"/>
                  </a:lnTo>
                  <a:lnTo>
                    <a:pt x="0" y="2953661"/>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953661"/>
                  </a:lnTo>
                  <a:lnTo>
                    <a:pt x="8236423" y="2964067"/>
                  </a:lnTo>
                  <a:lnTo>
                    <a:pt x="8231964" y="2971498"/>
                  </a:lnTo>
                  <a:lnTo>
                    <a:pt x="8224532" y="2975957"/>
                  </a:lnTo>
                  <a:lnTo>
                    <a:pt x="8214128" y="2977443"/>
                  </a:lnTo>
                  <a:close/>
                </a:path>
              </a:pathLst>
            </a:custGeom>
            <a:solidFill>
              <a:srgbClr val="F6F8F9"/>
            </a:solidFill>
          </p:spPr>
          <p:txBody>
            <a:bodyPr wrap="square" lIns="0" tIns="0" rIns="0" bIns="0" rtlCol="0"/>
            <a:lstStyle/>
            <a:p>
              <a:endParaRPr/>
            </a:p>
          </p:txBody>
        </p:sp>
        <p:sp>
          <p:nvSpPr>
            <p:cNvPr id="7" name="object 7"/>
            <p:cNvSpPr/>
            <p:nvPr/>
          </p:nvSpPr>
          <p:spPr>
            <a:xfrm>
              <a:off x="756251" y="3895407"/>
              <a:ext cx="8238490" cy="2977515"/>
            </a:xfrm>
            <a:custGeom>
              <a:avLst/>
              <a:gdLst/>
              <a:ahLst/>
              <a:cxnLst/>
              <a:rect l="l" t="t" r="r" b="b"/>
              <a:pathLst>
                <a:path w="8238490" h="2977515">
                  <a:moveTo>
                    <a:pt x="0" y="2953661"/>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953661"/>
                  </a:lnTo>
                  <a:lnTo>
                    <a:pt x="8236423" y="2964067"/>
                  </a:lnTo>
                  <a:lnTo>
                    <a:pt x="8231964" y="2971498"/>
                  </a:lnTo>
                  <a:lnTo>
                    <a:pt x="8224532" y="2975957"/>
                  </a:lnTo>
                  <a:lnTo>
                    <a:pt x="8214128" y="2977443"/>
                  </a:lnTo>
                  <a:lnTo>
                    <a:pt x="23781" y="2977443"/>
                  </a:lnTo>
                  <a:lnTo>
                    <a:pt x="13377" y="2975957"/>
                  </a:lnTo>
                  <a:lnTo>
                    <a:pt x="5945" y="2971498"/>
                  </a:lnTo>
                  <a:lnTo>
                    <a:pt x="1486" y="2964067"/>
                  </a:lnTo>
                  <a:lnTo>
                    <a:pt x="0" y="2953661"/>
                  </a:lnTo>
                  <a:close/>
                </a:path>
              </a:pathLst>
            </a:custGeom>
            <a:ln w="9512">
              <a:solidFill>
                <a:srgbClr val="999999"/>
              </a:solidFill>
            </a:ln>
          </p:spPr>
          <p:txBody>
            <a:bodyPr wrap="square" lIns="0" tIns="0" rIns="0" bIns="0" rtlCol="0"/>
            <a:lstStyle/>
            <a:p>
              <a:endParaRPr/>
            </a:p>
          </p:txBody>
        </p:sp>
      </p:grpSp>
      <p:sp>
        <p:nvSpPr>
          <p:cNvPr id="8" name="object 8"/>
          <p:cNvSpPr/>
          <p:nvPr/>
        </p:nvSpPr>
        <p:spPr>
          <a:xfrm>
            <a:off x="694114" y="154386"/>
            <a:ext cx="2538184" cy="605127"/>
          </a:xfrm>
          <a:custGeom>
            <a:avLst/>
            <a:gdLst/>
            <a:ahLst/>
            <a:cxnLst/>
            <a:rect l="l" t="t" r="r" b="b"/>
            <a:pathLst>
              <a:path w="1741170" h="400050">
                <a:moveTo>
                  <a:pt x="1712267"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712267" y="0"/>
                </a:lnTo>
                <a:lnTo>
                  <a:pt x="1724752" y="1783"/>
                </a:lnTo>
                <a:lnTo>
                  <a:pt x="1733670" y="7134"/>
                </a:lnTo>
                <a:lnTo>
                  <a:pt x="1739021" y="16052"/>
                </a:lnTo>
                <a:lnTo>
                  <a:pt x="1740805" y="28537"/>
                </a:lnTo>
                <a:lnTo>
                  <a:pt x="1740805" y="370991"/>
                </a:lnTo>
                <a:lnTo>
                  <a:pt x="1739021" y="383476"/>
                </a:lnTo>
                <a:lnTo>
                  <a:pt x="1733670" y="392394"/>
                </a:lnTo>
                <a:lnTo>
                  <a:pt x="1724752" y="397745"/>
                </a:lnTo>
                <a:lnTo>
                  <a:pt x="1712267" y="399529"/>
                </a:lnTo>
                <a:close/>
              </a:path>
            </a:pathLst>
          </a:custGeom>
          <a:solidFill>
            <a:srgbClr val="1B1F22">
              <a:alpha val="5097"/>
            </a:srgbClr>
          </a:solidFill>
        </p:spPr>
        <p:txBody>
          <a:bodyPr wrap="square" lIns="0" tIns="0" rIns="0" bIns="0" rtlCol="0"/>
          <a:lstStyle/>
          <a:p>
            <a:endParaRPr/>
          </a:p>
        </p:txBody>
      </p:sp>
      <p:sp>
        <p:nvSpPr>
          <p:cNvPr id="9" name="object 9"/>
          <p:cNvSpPr txBox="1">
            <a:spLocks noGrp="1"/>
          </p:cNvSpPr>
          <p:nvPr>
            <p:ph type="title"/>
          </p:nvPr>
        </p:nvSpPr>
        <p:spPr>
          <a:xfrm>
            <a:off x="845214" y="112383"/>
            <a:ext cx="3788705"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pc="19" dirty="0">
                <a:latin typeface="+mn-lt"/>
              </a:rPr>
              <a:t>&lt;fileDesc&gt;</a:t>
            </a:r>
            <a:r>
              <a:rPr spc="-33" dirty="0">
                <a:latin typeface="+mn-lt"/>
              </a:rPr>
              <a:t> </a:t>
            </a:r>
            <a:r>
              <a:rPr sz="2672" spc="-375" dirty="0">
                <a:latin typeface="+mn-lt"/>
                <a:cs typeface="Comic Sans MS"/>
              </a:rPr>
              <a:t>XX</a:t>
            </a:r>
            <a:r>
              <a:rPr sz="2672" spc="-375" dirty="0">
                <a:latin typeface="+mn-lt"/>
                <a:cs typeface="Cambria"/>
              </a:rPr>
              <a:t>L</a:t>
            </a:r>
            <a:endParaRPr sz="2672" dirty="0">
              <a:latin typeface="+mn-lt"/>
              <a:cs typeface="Cambria"/>
            </a:endParaRPr>
          </a:p>
        </p:txBody>
      </p:sp>
      <p:sp>
        <p:nvSpPr>
          <p:cNvPr id="10" name="object 10"/>
          <p:cNvSpPr/>
          <p:nvPr/>
        </p:nvSpPr>
        <p:spPr>
          <a:xfrm>
            <a:off x="710480" y="936396"/>
            <a:ext cx="1480542" cy="339328"/>
          </a:xfrm>
          <a:custGeom>
            <a:avLst/>
            <a:gdLst/>
            <a:ahLst/>
            <a:cxnLst/>
            <a:rect l="l" t="t" r="r" b="b"/>
            <a:pathLst>
              <a:path w="1579245" h="361950">
                <a:moveTo>
                  <a:pt x="155055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32940"/>
                </a:lnTo>
                <a:lnTo>
                  <a:pt x="1577307" y="345426"/>
                </a:lnTo>
                <a:lnTo>
                  <a:pt x="1571956" y="354344"/>
                </a:lnTo>
                <a:lnTo>
                  <a:pt x="1563038" y="359695"/>
                </a:lnTo>
                <a:lnTo>
                  <a:pt x="1550553" y="361478"/>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4113" y="865311"/>
            <a:ext cx="7744409" cy="5452463"/>
          </a:xfrm>
          <a:prstGeom prst="rect">
            <a:avLst/>
          </a:prstGeom>
        </p:spPr>
        <p:txBody>
          <a:bodyPr vert="horz" wrap="square" lIns="0" tIns="11311" rIns="0" bIns="0" rtlCol="0">
            <a:spAutoFit/>
          </a:bodyPr>
          <a:lstStyle/>
          <a:p>
            <a:pPr marL="91678">
              <a:spcBef>
                <a:spcPts val="89"/>
              </a:spcBef>
            </a:pPr>
            <a:r>
              <a:rPr sz="1734" dirty="0">
                <a:solidFill>
                  <a:srgbClr val="23292D"/>
                </a:solidFill>
                <a:latin typeface="Courier New"/>
                <a:cs typeface="Courier New"/>
              </a:rPr>
              <a:t>&lt;fileDesc&gt;</a:t>
            </a:r>
            <a:r>
              <a:rPr sz="1734" spc="9" dirty="0">
                <a:solidFill>
                  <a:srgbClr val="23292D"/>
                </a:solidFill>
                <a:latin typeface="Courier New"/>
                <a:cs typeface="Courier New"/>
              </a:rPr>
              <a:t> </a:t>
            </a:r>
            <a:r>
              <a:rPr sz="2438" dirty="0">
                <a:solidFill>
                  <a:srgbClr val="23292D"/>
                </a:solidFill>
                <a:latin typeface="+mn-lt"/>
                <a:cs typeface="Comic Sans MS"/>
              </a:rPr>
              <a:t>ne se limite pas à ces trois éléments</a:t>
            </a:r>
            <a:r>
              <a:rPr sz="2438" spc="-291" dirty="0">
                <a:solidFill>
                  <a:srgbClr val="23292D"/>
                </a:solidFill>
                <a:latin typeface="+mn-lt"/>
                <a:cs typeface="Comic Sans MS"/>
              </a:rPr>
              <a:t>:</a:t>
            </a:r>
            <a:endParaRPr sz="2438" dirty="0">
              <a:latin typeface="+mn-lt"/>
              <a:cs typeface="Comic Sans MS"/>
            </a:endParaRPr>
          </a:p>
          <a:p>
            <a:pPr>
              <a:spcBef>
                <a:spcPts val="56"/>
              </a:spcBef>
            </a:pPr>
            <a:endParaRPr sz="1688" dirty="0">
              <a:latin typeface="+mn-lt"/>
              <a:cs typeface="Comic Sans MS"/>
            </a:endParaRPr>
          </a:p>
          <a:p>
            <a:pPr marL="163116">
              <a:lnSpc>
                <a:spcPts val="2025"/>
              </a:lnSpc>
              <a:spcBef>
                <a:spcPts val="5"/>
              </a:spcBef>
            </a:pPr>
            <a:r>
              <a:rPr sz="1734" dirty="0">
                <a:solidFill>
                  <a:srgbClr val="000080"/>
                </a:solidFill>
                <a:latin typeface="Courier New"/>
                <a:cs typeface="Courier New"/>
              </a:rPr>
              <a:t>&lt;fileDesc&gt;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&lt;/fileDesc&gt;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Voici une version plus développée:</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&lt;editionStmt&gt;</a:t>
            </a:r>
            <a:r>
              <a:rPr sz="1734" dirty="0">
                <a:solidFill>
                  <a:srgbClr val="23292D"/>
                </a:solidFill>
                <a:latin typeface="Courier New"/>
                <a:cs typeface="Courier New"/>
              </a:rPr>
              <a:t>…</a:t>
            </a:r>
            <a:r>
              <a:rPr sz="1734" dirty="0">
                <a:solidFill>
                  <a:srgbClr val="000080"/>
                </a:solidFill>
                <a:latin typeface="Courier New"/>
                <a:cs typeface="Courier New"/>
              </a:rPr>
              <a:t>&lt;/editionStmt&gt;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&lt;seriesStmt&gt;</a:t>
            </a:r>
            <a:r>
              <a:rPr sz="1734" dirty="0">
                <a:solidFill>
                  <a:srgbClr val="23292D"/>
                </a:solidFill>
                <a:latin typeface="Courier New"/>
                <a:cs typeface="Courier New"/>
              </a:rPr>
              <a:t>…</a:t>
            </a:r>
            <a:r>
              <a:rPr sz="1734" dirty="0">
                <a:solidFill>
                  <a:srgbClr val="000080"/>
                </a:solidFill>
                <a:latin typeface="Courier New"/>
                <a:cs typeface="Courier New"/>
              </a:rPr>
              <a:t>&lt;/seriesStmt&gt;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&lt;noteStmt&gt;</a:t>
            </a:r>
            <a:r>
              <a:rPr sz="1734" dirty="0">
                <a:solidFill>
                  <a:srgbClr val="23292D"/>
                </a:solidFill>
                <a:latin typeface="Courier New"/>
                <a:cs typeface="Courier New"/>
              </a:rPr>
              <a:t>…</a:t>
            </a:r>
            <a:r>
              <a:rPr sz="1734" dirty="0">
                <a:solidFill>
                  <a:srgbClr val="000080"/>
                </a:solidFill>
                <a:latin typeface="Courier New"/>
                <a:cs typeface="Courier New"/>
              </a:rPr>
              <a:t>&lt;/noteStmt&gt;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286501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540469"/>
            <a:ext cx="7732514" cy="3050381"/>
            <a:chOff x="751495" y="3776500"/>
            <a:chExt cx="8248015" cy="3253740"/>
          </a:xfrm>
        </p:grpSpPr>
        <p:sp>
          <p:nvSpPr>
            <p:cNvPr id="3" name="object 3"/>
            <p:cNvSpPr/>
            <p:nvPr/>
          </p:nvSpPr>
          <p:spPr>
            <a:xfrm>
              <a:off x="756251" y="3781257"/>
              <a:ext cx="8238490" cy="3244215"/>
            </a:xfrm>
            <a:custGeom>
              <a:avLst/>
              <a:gdLst/>
              <a:ahLst/>
              <a:cxnLst/>
              <a:rect l="l" t="t" r="r" b="b"/>
              <a:pathLst>
                <a:path w="8238490" h="3244215">
                  <a:moveTo>
                    <a:pt x="8214128" y="3243795"/>
                  </a:moveTo>
                  <a:lnTo>
                    <a:pt x="23781" y="3243795"/>
                  </a:lnTo>
                  <a:lnTo>
                    <a:pt x="13377" y="3242309"/>
                  </a:lnTo>
                  <a:lnTo>
                    <a:pt x="5945" y="3237851"/>
                  </a:lnTo>
                  <a:lnTo>
                    <a:pt x="1486" y="3230420"/>
                  </a:lnTo>
                  <a:lnTo>
                    <a:pt x="0" y="3220014"/>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220014"/>
                  </a:lnTo>
                  <a:lnTo>
                    <a:pt x="8236423" y="3230420"/>
                  </a:lnTo>
                  <a:lnTo>
                    <a:pt x="8231964" y="3237851"/>
                  </a:lnTo>
                  <a:lnTo>
                    <a:pt x="8224532" y="3242309"/>
                  </a:lnTo>
                  <a:lnTo>
                    <a:pt x="8214128" y="3243795"/>
                  </a:lnTo>
                  <a:close/>
                </a:path>
              </a:pathLst>
            </a:custGeom>
            <a:solidFill>
              <a:srgbClr val="F6F8F9"/>
            </a:solidFill>
          </p:spPr>
          <p:txBody>
            <a:bodyPr wrap="square" lIns="0" tIns="0" rIns="0" bIns="0" rtlCol="0"/>
            <a:lstStyle/>
            <a:p>
              <a:endParaRPr/>
            </a:p>
          </p:txBody>
        </p:sp>
        <p:sp>
          <p:nvSpPr>
            <p:cNvPr id="4" name="object 4"/>
            <p:cNvSpPr/>
            <p:nvPr/>
          </p:nvSpPr>
          <p:spPr>
            <a:xfrm>
              <a:off x="756251" y="3781257"/>
              <a:ext cx="8238490" cy="3244215"/>
            </a:xfrm>
            <a:custGeom>
              <a:avLst/>
              <a:gdLst/>
              <a:ahLst/>
              <a:cxnLst/>
              <a:rect l="l" t="t" r="r" b="b"/>
              <a:pathLst>
                <a:path w="8238490" h="3244215">
                  <a:moveTo>
                    <a:pt x="0" y="3220014"/>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220014"/>
                  </a:lnTo>
                  <a:lnTo>
                    <a:pt x="8236423" y="3230420"/>
                  </a:lnTo>
                  <a:lnTo>
                    <a:pt x="8231964" y="3237851"/>
                  </a:lnTo>
                  <a:lnTo>
                    <a:pt x="8224532" y="3242309"/>
                  </a:lnTo>
                  <a:lnTo>
                    <a:pt x="8214128" y="3243795"/>
                  </a:lnTo>
                  <a:lnTo>
                    <a:pt x="23781" y="3243795"/>
                  </a:lnTo>
                  <a:lnTo>
                    <a:pt x="13377" y="3242309"/>
                  </a:lnTo>
                  <a:lnTo>
                    <a:pt x="5945" y="3237851"/>
                  </a:lnTo>
                  <a:lnTo>
                    <a:pt x="1486" y="3230420"/>
                  </a:lnTo>
                  <a:lnTo>
                    <a:pt x="0" y="3220014"/>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79" y="89635"/>
            <a:ext cx="3733929" cy="544036"/>
          </a:xfrm>
          <a:custGeom>
            <a:avLst/>
            <a:gdLst/>
            <a:ahLst/>
            <a:cxnLst/>
            <a:rect l="l" t="t" r="r" b="b"/>
            <a:pathLst>
              <a:path w="2207260" h="400050">
                <a:moveTo>
                  <a:pt x="2178384"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178384" y="0"/>
                </a:lnTo>
                <a:lnTo>
                  <a:pt x="2190870" y="1783"/>
                </a:lnTo>
                <a:lnTo>
                  <a:pt x="2199788" y="7134"/>
                </a:lnTo>
                <a:lnTo>
                  <a:pt x="2205139" y="16052"/>
                </a:lnTo>
                <a:lnTo>
                  <a:pt x="2206922" y="28537"/>
                </a:lnTo>
                <a:lnTo>
                  <a:pt x="2206922" y="370991"/>
                </a:lnTo>
                <a:lnTo>
                  <a:pt x="2205139" y="383476"/>
                </a:lnTo>
                <a:lnTo>
                  <a:pt x="2199788" y="392394"/>
                </a:lnTo>
                <a:lnTo>
                  <a:pt x="2190870" y="397745"/>
                </a:lnTo>
                <a:lnTo>
                  <a:pt x="2178384"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936880" y="-21265"/>
            <a:ext cx="3809971"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&lt;editionStmt&gt;</a:t>
            </a:r>
          </a:p>
        </p:txBody>
      </p:sp>
      <p:sp>
        <p:nvSpPr>
          <p:cNvPr id="7" name="object 7"/>
          <p:cNvSpPr/>
          <p:nvPr/>
        </p:nvSpPr>
        <p:spPr>
          <a:xfrm>
            <a:off x="936880" y="744571"/>
            <a:ext cx="1878274" cy="455578"/>
          </a:xfrm>
          <a:custGeom>
            <a:avLst/>
            <a:gdLst/>
            <a:ahLst/>
            <a:cxnLst/>
            <a:rect l="l" t="t" r="r" b="b"/>
            <a:pathLst>
              <a:path w="1997710" h="371475">
                <a:moveTo>
                  <a:pt x="1969107"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969107" y="0"/>
                </a:lnTo>
                <a:lnTo>
                  <a:pt x="1981592" y="1783"/>
                </a:lnTo>
                <a:lnTo>
                  <a:pt x="1990511" y="7134"/>
                </a:lnTo>
                <a:lnTo>
                  <a:pt x="1995861" y="16052"/>
                </a:lnTo>
                <a:lnTo>
                  <a:pt x="1997645" y="28537"/>
                </a:lnTo>
                <a:lnTo>
                  <a:pt x="1997645" y="342453"/>
                </a:lnTo>
                <a:lnTo>
                  <a:pt x="1995861" y="354938"/>
                </a:lnTo>
                <a:lnTo>
                  <a:pt x="1990511" y="363856"/>
                </a:lnTo>
                <a:lnTo>
                  <a:pt x="1981592" y="369207"/>
                </a:lnTo>
                <a:lnTo>
                  <a:pt x="1969107"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6839000" y="2985993"/>
            <a:ext cx="954286" cy="348258"/>
          </a:xfrm>
          <a:custGeom>
            <a:avLst/>
            <a:gdLst/>
            <a:ahLst/>
            <a:cxnLst/>
            <a:rect l="l" t="t" r="r" b="b"/>
            <a:pathLst>
              <a:path w="1017904" h="371475">
                <a:moveTo>
                  <a:pt x="989310"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42453"/>
                </a:lnTo>
                <a:lnTo>
                  <a:pt x="1016064" y="354938"/>
                </a:lnTo>
                <a:lnTo>
                  <a:pt x="1010713" y="363856"/>
                </a:lnTo>
                <a:lnTo>
                  <a:pt x="1001795" y="369207"/>
                </a:lnTo>
                <a:lnTo>
                  <a:pt x="989310"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936880" y="744571"/>
            <a:ext cx="7628334" cy="5758154"/>
          </a:xfrm>
          <a:prstGeom prst="rect">
            <a:avLst/>
          </a:prstGeom>
        </p:spPr>
        <p:txBody>
          <a:bodyPr vert="horz" wrap="square" lIns="0" tIns="13691" rIns="0" bIns="0" rtlCol="0">
            <a:spAutoFit/>
          </a:bodyPr>
          <a:lstStyle/>
          <a:p>
            <a:pPr marL="11906" marR="619720" indent="79772">
              <a:lnSpc>
                <a:spcPts val="3019"/>
              </a:lnSpc>
              <a:spcBef>
                <a:spcPts val="107"/>
              </a:spcBef>
            </a:pPr>
            <a:r>
              <a:rPr sz="1734" dirty="0">
                <a:solidFill>
                  <a:srgbClr val="23292D"/>
                </a:solidFill>
                <a:latin typeface="Courier New"/>
                <a:cs typeface="Courier New"/>
              </a:rPr>
              <a:t>&lt;editionStmt</a:t>
            </a:r>
            <a:r>
              <a:rPr sz="1734" dirty="0">
                <a:solidFill>
                  <a:srgbClr val="23292D"/>
                </a:solidFill>
                <a:latin typeface="+mn-lt"/>
                <a:cs typeface="Courier New"/>
              </a:rPr>
              <a:t>&gt;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permet de donner des informations sur  l'édition:</a:t>
            </a:r>
            <a:endParaRPr sz="2438" dirty="0">
              <a:latin typeface="+mn-lt"/>
              <a:cs typeface="Comic Sans MS"/>
            </a:endParaRPr>
          </a:p>
          <a:p>
            <a:pPr marL="528638" marR="4176713">
              <a:lnSpc>
                <a:spcPct val="120000"/>
              </a:lnSpc>
              <a:spcBef>
                <a:spcPts val="520"/>
              </a:spcBef>
            </a:pPr>
            <a:r>
              <a:rPr sz="2438" dirty="0">
                <a:solidFill>
                  <a:srgbClr val="23292D"/>
                </a:solidFill>
                <a:latin typeface="+mn-lt"/>
                <a:cs typeface="Comic Sans MS"/>
              </a:rPr>
              <a:t>est</a:t>
            </a:r>
            <a:r>
              <a:rPr sz="2438" dirty="0">
                <a:solidFill>
                  <a:srgbClr val="23292D"/>
                </a:solidFill>
                <a:latin typeface="+mn-lt"/>
                <a:cs typeface="Cambria"/>
              </a:rPr>
              <a:t>‑</a:t>
            </a:r>
            <a:r>
              <a:rPr sz="2438" dirty="0">
                <a:solidFill>
                  <a:srgbClr val="23292D"/>
                </a:solidFill>
                <a:latin typeface="+mn-lt"/>
                <a:cs typeface="Comic Sans MS"/>
              </a:rPr>
              <a:t>ce la première</a:t>
            </a:r>
            <a:r>
              <a:rPr lang="it-IT" sz="2438" dirty="0">
                <a:solidFill>
                  <a:srgbClr val="23292D"/>
                </a:solidFill>
                <a:latin typeface="+mn-lt"/>
                <a:cs typeface="Comic Sans MS"/>
              </a:rPr>
              <a:t> </a:t>
            </a:r>
            <a:r>
              <a:rPr lang="it-IT" sz="2438" dirty="0" err="1">
                <a:solidFill>
                  <a:srgbClr val="23292D"/>
                </a:solidFill>
                <a:latin typeface="+mn-lt"/>
                <a:cs typeface="Comic Sans MS"/>
              </a:rPr>
              <a:t>version</a:t>
            </a:r>
            <a:r>
              <a:rPr lang="it-IT" sz="2438" dirty="0">
                <a:solidFill>
                  <a:srgbClr val="23292D"/>
                </a:solidFill>
                <a:latin typeface="+mn-lt"/>
                <a:cs typeface="Cambria"/>
              </a:rPr>
              <a:t>?  </a:t>
            </a:r>
            <a:r>
              <a:rPr lang="it-IT" sz="2438" dirty="0">
                <a:solidFill>
                  <a:srgbClr val="23292D"/>
                </a:solidFill>
                <a:latin typeface="+mn-lt"/>
                <a:cs typeface="Comic Sans MS"/>
              </a:rPr>
              <a:t>une </a:t>
            </a:r>
            <a:r>
              <a:rPr lang="it-IT" sz="2438" dirty="0" err="1">
                <a:solidFill>
                  <a:srgbClr val="23292D"/>
                </a:solidFill>
                <a:latin typeface="+mn-lt"/>
                <a:cs typeface="Comic Sans MS"/>
              </a:rPr>
              <a:t>révision</a:t>
            </a:r>
            <a:r>
              <a:rPr lang="it-IT" sz="2438" dirty="0">
                <a:solidFill>
                  <a:srgbClr val="23292D"/>
                </a:solidFill>
                <a:latin typeface="+mn-lt"/>
                <a:cs typeface="Cambria"/>
              </a:rPr>
              <a:t>?</a:t>
            </a:r>
            <a:endParaRPr lang="it-IT" sz="2438" dirty="0">
              <a:latin typeface="+mn-lt"/>
              <a:cs typeface="Cambria"/>
            </a:endParaRPr>
          </a:p>
          <a:p>
            <a:pPr marL="11906" marR="4763">
              <a:lnSpc>
                <a:spcPct val="103200"/>
              </a:lnSpc>
              <a:spcBef>
                <a:spcPts val="1125"/>
              </a:spcBef>
            </a:pPr>
            <a:r>
              <a:rPr sz="2438" dirty="0">
                <a:solidFill>
                  <a:srgbClr val="23292D"/>
                </a:solidFill>
                <a:latin typeface="+mn-lt"/>
                <a:cs typeface="Comic Sans MS"/>
              </a:rPr>
              <a:t>Il est possible de préciser les responsabilités des collaborateurs dans le  processur éditorial avec </a:t>
            </a:r>
            <a:r>
              <a:rPr sz="1734" dirty="0">
                <a:solidFill>
                  <a:srgbClr val="23292D"/>
                </a:solidFill>
                <a:latin typeface="Courier New"/>
                <a:cs typeface="Courier New"/>
              </a:rPr>
              <a:t>&lt;resp&gt;</a:t>
            </a:r>
            <a:r>
              <a:rPr sz="1734" spc="-413" dirty="0">
                <a:solidFill>
                  <a:srgbClr val="23292D"/>
                </a:solidFill>
                <a:latin typeface="Courier New"/>
                <a:cs typeface="Courier New"/>
              </a:rPr>
              <a:t> </a:t>
            </a:r>
            <a:r>
              <a:rPr sz="2438" spc="-215" dirty="0">
                <a:solidFill>
                  <a:srgbClr val="23292D"/>
                </a:solidFill>
                <a:latin typeface="Comic Sans MS"/>
                <a:cs typeface="Comic Sans MS"/>
              </a:rPr>
              <a:t>:</a:t>
            </a:r>
            <a:endParaRPr sz="2438" dirty="0">
              <a:latin typeface="Comic Sans MS"/>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&lt;editionStmt&gt;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&lt;edition</a:t>
            </a:r>
            <a:r>
              <a:rPr sz="1734" spc="-42" dirty="0">
                <a:solidFill>
                  <a:srgbClr val="000080"/>
                </a:solidFill>
                <a:latin typeface="Courier New"/>
                <a:cs typeface="Courier New"/>
              </a:rPr>
              <a:t> </a:t>
            </a:r>
            <a:r>
              <a:rPr sz="1734" spc="-5" dirty="0">
                <a:solidFill>
                  <a:srgbClr val="008080"/>
                </a:solidFill>
                <a:latin typeface="Courier New"/>
                <a:cs typeface="Courier New"/>
              </a:rPr>
              <a:t>ref</a:t>
            </a:r>
            <a:r>
              <a:rPr sz="1734" spc="-5" dirty="0">
                <a:solidFill>
                  <a:srgbClr val="000080"/>
                </a:solidFill>
                <a:latin typeface="Courier New"/>
                <a:cs typeface="Courier New"/>
              </a:rPr>
              <a:t>=</a:t>
            </a:r>
            <a:r>
              <a:rPr sz="1734" spc="-5" dirty="0">
                <a:solidFill>
                  <a:srgbClr val="DD1144"/>
                </a:solidFill>
                <a:latin typeface="Courier New"/>
                <a:cs typeface="Courier New"/>
              </a:rPr>
              <a:t>"1"</a:t>
            </a:r>
            <a:r>
              <a:rPr sz="1734" spc="-5" dirty="0">
                <a:solidFill>
                  <a:srgbClr val="000080"/>
                </a:solidFill>
                <a:latin typeface="Courier New"/>
                <a:cs typeface="Courier New"/>
              </a:rPr>
              <a:t>&gt;</a:t>
            </a:r>
            <a:endParaRPr sz="1734" dirty="0">
              <a:latin typeface="Courier New"/>
              <a:cs typeface="Courier New"/>
            </a:endParaRPr>
          </a:p>
          <a:p>
            <a:pPr marL="692348">
              <a:lnSpc>
                <a:spcPts val="1964"/>
              </a:lnSpc>
              <a:tabLst>
                <a:tab pos="4000500" algn="l"/>
                <a:tab pos="4794647" algn="l"/>
              </a:tabLst>
            </a:pPr>
            <a:r>
              <a:rPr sz="1734" dirty="0">
                <a:solidFill>
                  <a:srgbClr val="000080"/>
                </a:solidFill>
                <a:latin typeface="Courier New"/>
                <a:cs typeface="Courier New"/>
              </a:rPr>
              <a:t>&lt;date</a:t>
            </a:r>
            <a:r>
              <a:rPr sz="1734" spc="5"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"publication"	</a:t>
            </a:r>
            <a:r>
              <a:rPr sz="1734" spc="-5" dirty="0">
                <a:solidFill>
                  <a:srgbClr val="008080"/>
                </a:solidFill>
                <a:latin typeface="Courier New"/>
                <a:cs typeface="Courier New"/>
              </a:rPr>
              <a:t>n</a:t>
            </a:r>
            <a:r>
              <a:rPr sz="1734" spc="-5" dirty="0">
                <a:solidFill>
                  <a:srgbClr val="000080"/>
                </a:solidFill>
                <a:latin typeface="Courier New"/>
                <a:cs typeface="Courier New"/>
              </a:rPr>
              <a:t>=</a:t>
            </a:r>
            <a:r>
              <a:rPr sz="1734" spc="-5" dirty="0">
                <a:solidFill>
                  <a:srgbClr val="DD1144"/>
                </a:solidFill>
                <a:latin typeface="Courier New"/>
                <a:cs typeface="Courier New"/>
              </a:rPr>
              <a:t>"1"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&lt;/edition&gt;</a:t>
            </a:r>
            <a:endParaRPr sz="1734" dirty="0">
              <a:latin typeface="Courier New"/>
              <a:cs typeface="Courier New"/>
            </a:endParaRPr>
          </a:p>
          <a:p>
            <a:pPr marL="428030">
              <a:lnSpc>
                <a:spcPts val="1964"/>
              </a:lnSpc>
            </a:pPr>
            <a:r>
              <a:rPr sz="1734" dirty="0">
                <a:solidFill>
                  <a:srgbClr val="000080"/>
                </a:solidFill>
                <a:latin typeface="Courier New"/>
                <a:cs typeface="Courier New"/>
              </a:rPr>
              <a:t>&lt;respStmt&gt;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&lt;persName	</a:t>
            </a:r>
            <a:r>
              <a:rPr sz="1734" dirty="0">
                <a:solidFill>
                  <a:srgbClr val="008080"/>
                </a:solidFill>
                <a:latin typeface="Courier New"/>
                <a:cs typeface="Courier New"/>
              </a:rPr>
              <a:t>ref</a:t>
            </a:r>
            <a:r>
              <a:rPr sz="1734" dirty="0">
                <a:solidFill>
                  <a:srgbClr val="000080"/>
                </a:solidFill>
                <a:latin typeface="Courier New"/>
                <a:cs typeface="Courier New"/>
              </a:rPr>
              <a:t>=</a:t>
            </a:r>
            <a:r>
              <a:rPr sz="1734" dirty="0">
                <a:solidFill>
                  <a:srgbClr val="DD1144"/>
                </a:solidFill>
                <a:latin typeface="Courier New"/>
                <a:cs typeface="Courier New"/>
              </a:rPr>
              <a:t>"#pointeur"</a:t>
            </a:r>
            <a:r>
              <a:rPr sz="1734" dirty="0">
                <a:solidFill>
                  <a:srgbClr val="000080"/>
                </a:solidFill>
                <a:latin typeface="Courier New"/>
                <a:cs typeface="Courier New"/>
              </a:rPr>
              <a:t>&gt;</a:t>
            </a:r>
            <a:r>
              <a:rPr sz="1734" dirty="0">
                <a:solidFill>
                  <a:srgbClr val="23292D"/>
                </a:solidFill>
                <a:latin typeface="Courier New"/>
                <a:cs typeface="Courier New"/>
              </a:rPr>
              <a:t>Nom</a:t>
            </a:r>
            <a:r>
              <a:rPr sz="1734" dirty="0">
                <a:solidFill>
                  <a:srgbClr val="000080"/>
                </a:solidFill>
                <a:latin typeface="Courier New"/>
                <a:cs typeface="Courier New"/>
              </a:rPr>
              <a:t>&lt;/persName&gt;</a:t>
            </a:r>
            <a:endParaRPr sz="1734" dirty="0">
              <a:latin typeface="Courier New"/>
              <a:cs typeface="Courier New"/>
            </a:endParaRPr>
          </a:p>
          <a:p>
            <a:pPr marL="692348">
              <a:lnSpc>
                <a:spcPts val="1964"/>
              </a:lnSpc>
            </a:pPr>
            <a:r>
              <a:rPr sz="1734" spc="-5" dirty="0">
                <a:solidFill>
                  <a:srgbClr val="000080"/>
                </a:solidFill>
                <a:latin typeface="Courier New"/>
                <a:cs typeface="Courier New"/>
              </a:rPr>
              <a:t>&lt;resp&gt;</a:t>
            </a:r>
            <a:endParaRPr sz="1734" dirty="0">
              <a:latin typeface="Courier New"/>
              <a:cs typeface="Courier New"/>
            </a:endParaRPr>
          </a:p>
          <a:p>
            <a:pPr marL="957263">
              <a:lnSpc>
                <a:spcPts val="1964"/>
              </a:lnSpc>
            </a:pPr>
            <a:r>
              <a:rPr sz="1734" dirty="0">
                <a:solidFill>
                  <a:srgbClr val="000080"/>
                </a:solidFill>
                <a:latin typeface="Courier New"/>
                <a:cs typeface="Courier New"/>
              </a:rPr>
              <a:t>&lt;date&gt;</a:t>
            </a:r>
            <a:r>
              <a:rPr sz="1734" dirty="0">
                <a:solidFill>
                  <a:srgbClr val="23292D"/>
                </a:solidFill>
                <a:latin typeface="Courier New"/>
                <a:cs typeface="Courier New"/>
              </a:rPr>
              <a:t>YYYY</a:t>
            </a:r>
            <a:r>
              <a:rPr sz="1734" dirty="0">
                <a:solidFill>
                  <a:srgbClr val="000080"/>
                </a:solidFill>
                <a:latin typeface="Courier New"/>
                <a:cs typeface="Courier New"/>
              </a:rPr>
              <a:t>&lt;/date&gt;</a:t>
            </a:r>
            <a:r>
              <a:rPr sz="1734" dirty="0">
                <a:solidFill>
                  <a:srgbClr val="23292D"/>
                </a:solidFill>
                <a:latin typeface="Courier New"/>
                <a:cs typeface="Courier New"/>
              </a:rPr>
              <a:t>Rôle/ce</a:t>
            </a:r>
            <a:r>
              <a:rPr sz="1734" spc="-19" dirty="0">
                <a:solidFill>
                  <a:srgbClr val="23292D"/>
                </a:solidFill>
                <a:latin typeface="Courier New"/>
                <a:cs typeface="Courier New"/>
              </a:rPr>
              <a:t> </a:t>
            </a:r>
            <a:r>
              <a:rPr sz="1734" dirty="0">
                <a:solidFill>
                  <a:srgbClr val="23292D"/>
                </a:solidFill>
                <a:latin typeface="Courier New"/>
                <a:cs typeface="Courier New"/>
              </a:rPr>
              <a:t>qui</a:t>
            </a:r>
            <a:r>
              <a:rPr sz="1734" spc="-19" dirty="0">
                <a:solidFill>
                  <a:srgbClr val="23292D"/>
                </a:solidFill>
                <a:latin typeface="Courier New"/>
                <a:cs typeface="Courier New"/>
              </a:rPr>
              <a:t> </a:t>
            </a:r>
            <a:r>
              <a:rPr sz="1734" dirty="0">
                <a:solidFill>
                  <a:srgbClr val="23292D"/>
                </a:solidFill>
                <a:latin typeface="Courier New"/>
                <a:cs typeface="Courier New"/>
              </a:rPr>
              <a:t>a</a:t>
            </a:r>
            <a:r>
              <a:rPr sz="1734" spc="-19" dirty="0">
                <a:solidFill>
                  <a:srgbClr val="23292D"/>
                </a:solidFill>
                <a:latin typeface="Courier New"/>
                <a:cs typeface="Courier New"/>
              </a:rPr>
              <a:t> </a:t>
            </a:r>
            <a:r>
              <a:rPr sz="1734" dirty="0">
                <a:solidFill>
                  <a:srgbClr val="23292D"/>
                </a:solidFill>
                <a:latin typeface="Courier New"/>
                <a:cs typeface="Courier New"/>
              </a:rPr>
              <a:t>été</a:t>
            </a:r>
            <a:r>
              <a:rPr sz="1734" spc="-14" dirty="0">
                <a:solidFill>
                  <a:srgbClr val="23292D"/>
                </a:solidFill>
                <a:latin typeface="Courier New"/>
                <a:cs typeface="Courier New"/>
              </a:rPr>
              <a:t> </a:t>
            </a:r>
            <a:r>
              <a:rPr sz="1734" dirty="0">
                <a:solidFill>
                  <a:srgbClr val="23292D"/>
                </a:solidFill>
                <a:latin typeface="Courier New"/>
                <a:cs typeface="Courier New"/>
              </a:rPr>
              <a:t>fait.</a:t>
            </a:r>
            <a:endParaRPr sz="1734" dirty="0">
              <a:latin typeface="Courier New"/>
              <a:cs typeface="Courier New"/>
            </a:endParaRPr>
          </a:p>
          <a:p>
            <a:pPr marR="5308402" algn="ctr">
              <a:lnSpc>
                <a:spcPts val="1964"/>
              </a:lnSpc>
            </a:pPr>
            <a:r>
              <a:rPr sz="1734" dirty="0">
                <a:solidFill>
                  <a:srgbClr val="000080"/>
                </a:solidFill>
                <a:latin typeface="Courier New"/>
                <a:cs typeface="Courier New"/>
              </a:rPr>
              <a:t>&lt;/resp&gt;</a:t>
            </a:r>
            <a:endParaRPr sz="1734" dirty="0">
              <a:latin typeface="Courier New"/>
              <a:cs typeface="Courier New"/>
            </a:endParaRPr>
          </a:p>
          <a:p>
            <a:pPr marR="5308402" algn="ctr">
              <a:lnSpc>
                <a:spcPts val="1964"/>
              </a:lnSpc>
            </a:pPr>
            <a:r>
              <a:rPr sz="1734" dirty="0">
                <a:solidFill>
                  <a:srgbClr val="000080"/>
                </a:solidFill>
                <a:latin typeface="Courier New"/>
                <a:cs typeface="Courier New"/>
              </a:rPr>
              <a:t>&lt;/respStmt&gt;</a:t>
            </a:r>
            <a:endParaRPr sz="1734" dirty="0">
              <a:latin typeface="Courier New"/>
              <a:cs typeface="Courier New"/>
            </a:endParaRPr>
          </a:p>
          <a:p>
            <a:pPr marR="5441156" algn="ctr">
              <a:lnSpc>
                <a:spcPts val="2025"/>
              </a:lnSpc>
            </a:pPr>
            <a:r>
              <a:rPr sz="1734" dirty="0">
                <a:solidFill>
                  <a:srgbClr val="000080"/>
                </a:solidFill>
                <a:latin typeface="Courier New"/>
                <a:cs typeface="Courier New"/>
              </a:rPr>
              <a:t>&lt;/editionStmt&gt;</a:t>
            </a:r>
            <a:endParaRPr sz="1734" dirty="0">
              <a:latin typeface="Courier New"/>
              <a:cs typeface="Courier New"/>
            </a:endParaRPr>
          </a:p>
        </p:txBody>
      </p:sp>
    </p:spTree>
    <p:extLst>
      <p:ext uri="{BB962C8B-B14F-4D97-AF65-F5344CB8AC3E}">
        <p14:creationId xmlns:p14="http://schemas.microsoft.com/office/powerpoint/2010/main" val="380154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835943"/>
            <a:ext cx="7732514" cy="3549848"/>
            <a:chOff x="751495" y="3025006"/>
            <a:chExt cx="8248015" cy="3786504"/>
          </a:xfrm>
        </p:grpSpPr>
        <p:sp>
          <p:nvSpPr>
            <p:cNvPr id="3" name="object 3"/>
            <p:cNvSpPr/>
            <p:nvPr/>
          </p:nvSpPr>
          <p:spPr>
            <a:xfrm>
              <a:off x="756251" y="3029762"/>
              <a:ext cx="8238490" cy="3776979"/>
            </a:xfrm>
            <a:custGeom>
              <a:avLst/>
              <a:gdLst/>
              <a:ahLst/>
              <a:cxnLst/>
              <a:rect l="l" t="t" r="r" b="b"/>
              <a:pathLst>
                <a:path w="8238490" h="3776979">
                  <a:moveTo>
                    <a:pt x="8214128" y="3776501"/>
                  </a:moveTo>
                  <a:lnTo>
                    <a:pt x="23781" y="3776501"/>
                  </a:lnTo>
                  <a:lnTo>
                    <a:pt x="13377" y="3775015"/>
                  </a:lnTo>
                  <a:lnTo>
                    <a:pt x="5945" y="3770557"/>
                  </a:lnTo>
                  <a:lnTo>
                    <a:pt x="1486" y="3763125"/>
                  </a:lnTo>
                  <a:lnTo>
                    <a:pt x="0" y="375271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752719"/>
                  </a:lnTo>
                  <a:lnTo>
                    <a:pt x="8236423" y="3763125"/>
                  </a:lnTo>
                  <a:lnTo>
                    <a:pt x="8231964" y="3770557"/>
                  </a:lnTo>
                  <a:lnTo>
                    <a:pt x="8224532" y="3775015"/>
                  </a:lnTo>
                  <a:lnTo>
                    <a:pt x="8214128" y="3776501"/>
                  </a:lnTo>
                  <a:close/>
                </a:path>
              </a:pathLst>
            </a:custGeom>
            <a:solidFill>
              <a:srgbClr val="F6F8F9"/>
            </a:solidFill>
          </p:spPr>
          <p:txBody>
            <a:bodyPr wrap="square" lIns="0" tIns="0" rIns="0" bIns="0" rtlCol="0"/>
            <a:lstStyle/>
            <a:p>
              <a:endParaRPr/>
            </a:p>
          </p:txBody>
        </p:sp>
        <p:sp>
          <p:nvSpPr>
            <p:cNvPr id="4" name="object 4"/>
            <p:cNvSpPr/>
            <p:nvPr/>
          </p:nvSpPr>
          <p:spPr>
            <a:xfrm>
              <a:off x="756251" y="3029762"/>
              <a:ext cx="8238490" cy="3776979"/>
            </a:xfrm>
            <a:custGeom>
              <a:avLst/>
              <a:gdLst/>
              <a:ahLst/>
              <a:cxnLst/>
              <a:rect l="l" t="t" r="r" b="b"/>
              <a:pathLst>
                <a:path w="8238490" h="3776979">
                  <a:moveTo>
                    <a:pt x="0" y="375271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752719"/>
                  </a:lnTo>
                  <a:lnTo>
                    <a:pt x="8236423" y="3763125"/>
                  </a:lnTo>
                  <a:lnTo>
                    <a:pt x="8231964" y="3770557"/>
                  </a:lnTo>
                  <a:lnTo>
                    <a:pt x="8224532" y="3775015"/>
                  </a:lnTo>
                  <a:lnTo>
                    <a:pt x="8214128" y="3776501"/>
                  </a:lnTo>
                  <a:lnTo>
                    <a:pt x="23781" y="3776501"/>
                  </a:lnTo>
                  <a:lnTo>
                    <a:pt x="13377" y="3775015"/>
                  </a:lnTo>
                  <a:lnTo>
                    <a:pt x="5945" y="3770557"/>
                  </a:lnTo>
                  <a:lnTo>
                    <a:pt x="1486" y="3763125"/>
                  </a:lnTo>
                  <a:lnTo>
                    <a:pt x="0" y="3752719"/>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467833" y="107852"/>
            <a:ext cx="4210493" cy="789989"/>
          </a:xfrm>
          <a:custGeom>
            <a:avLst/>
            <a:gdLst/>
            <a:ahLst/>
            <a:cxnLst/>
            <a:rect l="l" t="t" r="r" b="b"/>
            <a:pathLst>
              <a:path w="2825750" h="400050">
                <a:moveTo>
                  <a:pt x="2796703"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796703" y="0"/>
                </a:lnTo>
                <a:lnTo>
                  <a:pt x="2809188" y="1783"/>
                </a:lnTo>
                <a:lnTo>
                  <a:pt x="2818107" y="7134"/>
                </a:lnTo>
                <a:lnTo>
                  <a:pt x="2823457" y="16052"/>
                </a:lnTo>
                <a:lnTo>
                  <a:pt x="2825241" y="28537"/>
                </a:lnTo>
                <a:lnTo>
                  <a:pt x="2825241" y="370991"/>
                </a:lnTo>
                <a:lnTo>
                  <a:pt x="2823457" y="383476"/>
                </a:lnTo>
                <a:lnTo>
                  <a:pt x="2818107" y="392394"/>
                </a:lnTo>
                <a:lnTo>
                  <a:pt x="2809188" y="397745"/>
                </a:lnTo>
                <a:lnTo>
                  <a:pt x="2796703" y="399529"/>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5137248" y="199917"/>
            <a:ext cx="2709580" cy="609418"/>
          </a:xfrm>
          <a:custGeom>
            <a:avLst/>
            <a:gdLst/>
            <a:ahLst/>
            <a:cxnLst/>
            <a:rect l="l" t="t" r="r" b="b"/>
            <a:pathLst>
              <a:path w="1741170" h="400050">
                <a:moveTo>
                  <a:pt x="1712267"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712267" y="0"/>
                </a:lnTo>
                <a:lnTo>
                  <a:pt x="1724752" y="1783"/>
                </a:lnTo>
                <a:lnTo>
                  <a:pt x="1733670" y="7134"/>
                </a:lnTo>
                <a:lnTo>
                  <a:pt x="1739021" y="16052"/>
                </a:lnTo>
                <a:lnTo>
                  <a:pt x="1740805" y="28537"/>
                </a:lnTo>
                <a:lnTo>
                  <a:pt x="1740805" y="370991"/>
                </a:lnTo>
                <a:lnTo>
                  <a:pt x="1739021" y="383476"/>
                </a:lnTo>
                <a:lnTo>
                  <a:pt x="1733670" y="392394"/>
                </a:lnTo>
                <a:lnTo>
                  <a:pt x="1724752" y="397745"/>
                </a:lnTo>
                <a:lnTo>
                  <a:pt x="1712267" y="399529"/>
                </a:lnTo>
                <a:close/>
              </a:path>
            </a:pathLst>
          </a:custGeom>
          <a:solidFill>
            <a:srgbClr val="1B1F22">
              <a:alpha val="5097"/>
            </a:srgbClr>
          </a:solidFill>
        </p:spPr>
        <p:txBody>
          <a:bodyPr wrap="square" lIns="0" tIns="0" rIns="0" bIns="0" rtlCol="0"/>
          <a:lstStyle/>
          <a:p>
            <a:endParaRPr/>
          </a:p>
        </p:txBody>
      </p:sp>
      <p:sp>
        <p:nvSpPr>
          <p:cNvPr id="7" name="object 7"/>
          <p:cNvSpPr txBox="1">
            <a:spLocks noGrp="1"/>
          </p:cNvSpPr>
          <p:nvPr>
            <p:ph type="title"/>
          </p:nvPr>
        </p:nvSpPr>
        <p:spPr>
          <a:xfrm>
            <a:off x="467833" y="99224"/>
            <a:ext cx="7946209"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pc="19" dirty="0"/>
              <a:t>&lt;publicationStmt&gt;</a:t>
            </a:r>
            <a:r>
              <a:rPr spc="9" dirty="0"/>
              <a:t> </a:t>
            </a:r>
            <a:r>
              <a:rPr sz="2672" dirty="0">
                <a:latin typeface="+mn-lt"/>
                <a:cs typeface="Comic Sans MS"/>
              </a:rPr>
              <a:t>et</a:t>
            </a:r>
            <a:r>
              <a:rPr sz="2672" spc="333" dirty="0">
                <a:latin typeface="Comic Sans MS"/>
                <a:cs typeface="Comic Sans MS"/>
              </a:rPr>
              <a:t> </a:t>
            </a:r>
            <a:r>
              <a:rPr spc="19" dirty="0"/>
              <a:t>&lt;noteStmt&gt;</a:t>
            </a:r>
            <a:endParaRPr sz="2672" dirty="0">
              <a:latin typeface="Comic Sans MS"/>
              <a:cs typeface="Comic Sans MS"/>
            </a:endParaRPr>
          </a:p>
        </p:txBody>
      </p:sp>
      <p:sp>
        <p:nvSpPr>
          <p:cNvPr id="8" name="object 8"/>
          <p:cNvSpPr/>
          <p:nvPr/>
        </p:nvSpPr>
        <p:spPr>
          <a:xfrm>
            <a:off x="710480" y="989905"/>
            <a:ext cx="2408039" cy="348258"/>
          </a:xfrm>
          <a:custGeom>
            <a:avLst/>
            <a:gdLst/>
            <a:ahLst/>
            <a:cxnLst/>
            <a:rect l="l" t="t" r="r" b="b"/>
            <a:pathLst>
              <a:path w="2568575" h="371475">
                <a:moveTo>
                  <a:pt x="253986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42453"/>
                </a:lnTo>
                <a:lnTo>
                  <a:pt x="2566617" y="354938"/>
                </a:lnTo>
                <a:lnTo>
                  <a:pt x="2561266" y="363856"/>
                </a:lnTo>
                <a:lnTo>
                  <a:pt x="2552348" y="369207"/>
                </a:lnTo>
                <a:lnTo>
                  <a:pt x="2539863" y="370991"/>
                </a:lnTo>
                <a:close/>
              </a:path>
            </a:pathLst>
          </a:custGeom>
          <a:solidFill>
            <a:srgbClr val="1B1F22">
              <a:alpha val="5097"/>
            </a:srgbClr>
          </a:solidFill>
        </p:spPr>
        <p:txBody>
          <a:bodyPr wrap="square" lIns="0" tIns="0" rIns="0" bIns="0" rtlCol="0"/>
          <a:lstStyle/>
          <a:p>
            <a:endParaRPr/>
          </a:p>
        </p:txBody>
      </p:sp>
      <p:pic>
        <p:nvPicPr>
          <p:cNvPr id="9" name="object 9"/>
          <p:cNvPicPr/>
          <p:nvPr/>
        </p:nvPicPr>
        <p:blipFill>
          <a:blip r:embed="rId2" cstate="print"/>
          <a:stretch>
            <a:fillRect/>
          </a:stretch>
        </p:blipFill>
        <p:spPr>
          <a:xfrm>
            <a:off x="1004776" y="2033318"/>
            <a:ext cx="80262" cy="80262"/>
          </a:xfrm>
          <a:prstGeom prst="rect">
            <a:avLst/>
          </a:prstGeom>
        </p:spPr>
      </p:pic>
      <p:pic>
        <p:nvPicPr>
          <p:cNvPr id="10" name="object 10"/>
          <p:cNvPicPr/>
          <p:nvPr/>
        </p:nvPicPr>
        <p:blipFill>
          <a:blip r:embed="rId2" cstate="print"/>
          <a:stretch>
            <a:fillRect/>
          </a:stretch>
        </p:blipFill>
        <p:spPr>
          <a:xfrm>
            <a:off x="1004776" y="2479221"/>
            <a:ext cx="80262" cy="80262"/>
          </a:xfrm>
          <a:prstGeom prst="rect">
            <a:avLst/>
          </a:prstGeom>
        </p:spPr>
      </p:pic>
      <p:sp>
        <p:nvSpPr>
          <p:cNvPr id="11" name="object 11"/>
          <p:cNvSpPr txBox="1"/>
          <p:nvPr/>
        </p:nvSpPr>
        <p:spPr>
          <a:xfrm>
            <a:off x="694114" y="918820"/>
            <a:ext cx="7542609" cy="5398632"/>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&lt;publicationStmt&gt;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permet de donner des informations sur  la publication et la diffusion d'un texte:</a:t>
            </a:r>
            <a:endParaRPr sz="2438" dirty="0">
              <a:latin typeface="+mn-lt"/>
              <a:cs typeface="Comic Sans MS"/>
            </a:endParaRPr>
          </a:p>
          <a:p>
            <a:pPr marL="528638">
              <a:spcBef>
                <a:spcPts val="1106"/>
              </a:spcBef>
            </a:pPr>
            <a:r>
              <a:rPr sz="2438" dirty="0">
                <a:solidFill>
                  <a:srgbClr val="23292D"/>
                </a:solidFill>
                <a:latin typeface="+mn-lt"/>
                <a:cs typeface="Comic Sans MS"/>
              </a:rPr>
              <a:t>qui publie</a:t>
            </a:r>
            <a:r>
              <a:rPr sz="2438" dirty="0">
                <a:solidFill>
                  <a:srgbClr val="23292D"/>
                </a:solidFill>
                <a:latin typeface="+mn-lt"/>
                <a:cs typeface="Cambria"/>
              </a:rPr>
              <a:t>?</a:t>
            </a:r>
            <a:endParaRPr sz="2438" dirty="0">
              <a:latin typeface="+mn-lt"/>
              <a:cs typeface="Cambria"/>
            </a:endParaRPr>
          </a:p>
          <a:p>
            <a:pPr marL="528638">
              <a:spcBef>
                <a:spcPts val="586"/>
              </a:spcBef>
            </a:pPr>
            <a:r>
              <a:rPr sz="2438" dirty="0">
                <a:solidFill>
                  <a:srgbClr val="23292D"/>
                </a:solidFill>
                <a:latin typeface="+mn-lt"/>
                <a:cs typeface="Comic Sans MS"/>
              </a:rPr>
              <a:t>Avec quels droits</a:t>
            </a:r>
            <a:r>
              <a:rPr sz="2438" dirty="0">
                <a:solidFill>
                  <a:srgbClr val="23292D"/>
                </a:solidFill>
                <a:latin typeface="+mn-lt"/>
                <a:cs typeface="Cambria"/>
              </a:rPr>
              <a:t>?</a:t>
            </a:r>
            <a:endParaRPr sz="2438" dirty="0">
              <a:latin typeface="+mn-lt"/>
              <a:cs typeface="Cambria"/>
            </a:endParaRPr>
          </a:p>
          <a:p>
            <a:pPr>
              <a:spcBef>
                <a:spcPts val="47"/>
              </a:spcBef>
            </a:pPr>
            <a:endParaRPr sz="2016" dirty="0">
              <a:latin typeface="Cambria"/>
              <a:cs typeface="Cambria"/>
            </a:endParaRPr>
          </a:p>
          <a:p>
            <a:pPr marL="16311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&lt;authority&gt;</a:t>
            </a:r>
            <a:r>
              <a:rPr sz="1734" dirty="0">
                <a:solidFill>
                  <a:srgbClr val="23292D"/>
                </a:solidFill>
                <a:latin typeface="Courier New"/>
                <a:cs typeface="Courier New"/>
              </a:rPr>
              <a:t>Institution</a:t>
            </a:r>
            <a:r>
              <a:rPr sz="1734" dirty="0">
                <a:solidFill>
                  <a:srgbClr val="000080"/>
                </a:solidFill>
                <a:latin typeface="Courier New"/>
                <a:cs typeface="Courier New"/>
              </a:rPr>
              <a:t>&lt;/authority&gt;</a:t>
            </a:r>
            <a:endParaRPr sz="1734" dirty="0">
              <a:latin typeface="Courier New"/>
              <a:cs typeface="Courier New"/>
            </a:endParaRPr>
          </a:p>
          <a:p>
            <a:pPr marL="428030">
              <a:lnSpc>
                <a:spcPts val="1964"/>
              </a:lnSpc>
            </a:pPr>
            <a:r>
              <a:rPr sz="1734" dirty="0">
                <a:solidFill>
                  <a:srgbClr val="000080"/>
                </a:solidFill>
                <a:latin typeface="Courier New"/>
                <a:cs typeface="Courier New"/>
              </a:rPr>
              <a:t>&lt;address&gt;</a:t>
            </a:r>
            <a:endParaRPr sz="1734" dirty="0">
              <a:latin typeface="Courier New"/>
              <a:cs typeface="Courier New"/>
            </a:endParaRPr>
          </a:p>
          <a:p>
            <a:pPr marL="692348">
              <a:lnSpc>
                <a:spcPts val="1964"/>
              </a:lnSpc>
            </a:pPr>
            <a:r>
              <a:rPr sz="1734" dirty="0">
                <a:solidFill>
                  <a:srgbClr val="000080"/>
                </a:solidFill>
                <a:latin typeface="Courier New"/>
                <a:cs typeface="Courier New"/>
              </a:rPr>
              <a:t>&lt;addressLine&gt;</a:t>
            </a:r>
            <a:r>
              <a:rPr sz="1734" dirty="0">
                <a:solidFill>
                  <a:srgbClr val="23292D"/>
                </a:solidFill>
                <a:latin typeface="Courier New"/>
                <a:cs typeface="Courier New"/>
              </a:rPr>
              <a:t>Ligne</a:t>
            </a:r>
            <a:r>
              <a:rPr sz="1734" spc="-33" dirty="0">
                <a:solidFill>
                  <a:srgbClr val="23292D"/>
                </a:solidFill>
                <a:latin typeface="Courier New"/>
                <a:cs typeface="Courier New"/>
              </a:rPr>
              <a:t> </a:t>
            </a:r>
            <a:r>
              <a:rPr sz="1734" dirty="0">
                <a:solidFill>
                  <a:srgbClr val="23292D"/>
                </a:solidFill>
                <a:latin typeface="Courier New"/>
                <a:cs typeface="Courier New"/>
              </a:rPr>
              <a:t>d'adresse</a:t>
            </a:r>
            <a:r>
              <a:rPr sz="1734" spc="-28" dirty="0">
                <a:solidFill>
                  <a:srgbClr val="23292D"/>
                </a:solidFill>
                <a:latin typeface="Courier New"/>
                <a:cs typeface="Courier New"/>
              </a:rPr>
              <a:t> </a:t>
            </a:r>
            <a:r>
              <a:rPr sz="1734" dirty="0">
                <a:solidFill>
                  <a:srgbClr val="23292D"/>
                </a:solidFill>
                <a:latin typeface="Courier New"/>
                <a:cs typeface="Courier New"/>
              </a:rPr>
              <a:t>postale</a:t>
            </a:r>
            <a:r>
              <a:rPr sz="1734" dirty="0">
                <a:solidFill>
                  <a:srgbClr val="000080"/>
                </a:solidFill>
                <a:latin typeface="Courier New"/>
                <a:cs typeface="Courier New"/>
              </a:rPr>
              <a:t>&lt;/addressLine&gt;</a:t>
            </a:r>
            <a:endParaRPr sz="1734" dirty="0">
              <a:latin typeface="Courier New"/>
              <a:cs typeface="Courier New"/>
            </a:endParaRPr>
          </a:p>
          <a:p>
            <a:pPr marL="692348">
              <a:lnSpc>
                <a:spcPts val="1964"/>
              </a:lnSpc>
            </a:pPr>
            <a:r>
              <a:rPr sz="1734" dirty="0">
                <a:solidFill>
                  <a:srgbClr val="000080"/>
                </a:solidFill>
                <a:latin typeface="Courier New"/>
                <a:cs typeface="Courier New"/>
              </a:rPr>
              <a:t>&lt;addressLine&gt;</a:t>
            </a:r>
            <a:r>
              <a:rPr sz="1734" dirty="0">
                <a:solidFill>
                  <a:srgbClr val="23292D"/>
                </a:solidFill>
                <a:latin typeface="Courier New"/>
                <a:cs typeface="Courier New"/>
              </a:rPr>
              <a:t>Ligne</a:t>
            </a:r>
            <a:r>
              <a:rPr sz="1734" spc="-33" dirty="0">
                <a:solidFill>
                  <a:srgbClr val="23292D"/>
                </a:solidFill>
                <a:latin typeface="Courier New"/>
                <a:cs typeface="Courier New"/>
              </a:rPr>
              <a:t> </a:t>
            </a:r>
            <a:r>
              <a:rPr sz="1734" dirty="0">
                <a:solidFill>
                  <a:srgbClr val="23292D"/>
                </a:solidFill>
                <a:latin typeface="Courier New"/>
                <a:cs typeface="Courier New"/>
              </a:rPr>
              <a:t>d'adresse</a:t>
            </a:r>
            <a:r>
              <a:rPr sz="1734" spc="-28" dirty="0">
                <a:solidFill>
                  <a:srgbClr val="23292D"/>
                </a:solidFill>
                <a:latin typeface="Courier New"/>
                <a:cs typeface="Courier New"/>
              </a:rPr>
              <a:t> </a:t>
            </a:r>
            <a:r>
              <a:rPr sz="1734" dirty="0">
                <a:solidFill>
                  <a:srgbClr val="23292D"/>
                </a:solidFill>
                <a:latin typeface="Courier New"/>
                <a:cs typeface="Courier New"/>
              </a:rPr>
              <a:t>postale</a:t>
            </a:r>
            <a:r>
              <a:rPr sz="1734" dirty="0">
                <a:solidFill>
                  <a:srgbClr val="000080"/>
                </a:solidFill>
                <a:latin typeface="Courier New"/>
                <a:cs typeface="Courier New"/>
              </a:rPr>
              <a:t>&lt;/addressLine&gt;</a:t>
            </a:r>
            <a:endParaRPr sz="1734" dirty="0">
              <a:latin typeface="Courier New"/>
              <a:cs typeface="Courier New"/>
            </a:endParaRPr>
          </a:p>
          <a:p>
            <a:pPr marL="428030">
              <a:lnSpc>
                <a:spcPts val="1964"/>
              </a:lnSpc>
            </a:pPr>
            <a:r>
              <a:rPr sz="1734" dirty="0">
                <a:solidFill>
                  <a:srgbClr val="000080"/>
                </a:solidFill>
                <a:latin typeface="Courier New"/>
                <a:cs typeface="Courier New"/>
              </a:rPr>
              <a:t>&lt;/address&gt;</a:t>
            </a:r>
            <a:endParaRPr sz="1734" dirty="0">
              <a:latin typeface="Courier New"/>
              <a:cs typeface="Courier New"/>
            </a:endParaRPr>
          </a:p>
          <a:p>
            <a:pPr marL="428030">
              <a:lnSpc>
                <a:spcPts val="1964"/>
              </a:lnSpc>
            </a:pPr>
            <a:r>
              <a:rPr sz="1734" dirty="0">
                <a:solidFill>
                  <a:srgbClr val="000080"/>
                </a:solidFill>
                <a:latin typeface="Courier New"/>
                <a:cs typeface="Courier New"/>
              </a:rPr>
              <a:t>&lt;availability</a:t>
            </a:r>
            <a:r>
              <a:rPr sz="1734" spc="-52" dirty="0">
                <a:solidFill>
                  <a:srgbClr val="000080"/>
                </a:solidFill>
                <a:latin typeface="Courier New"/>
                <a:cs typeface="Courier New"/>
              </a:rPr>
              <a:t> </a:t>
            </a:r>
            <a:r>
              <a:rPr sz="1734" dirty="0">
                <a:solidFill>
                  <a:srgbClr val="008080"/>
                </a:solidFill>
                <a:latin typeface="Courier New"/>
                <a:cs typeface="Courier New"/>
              </a:rPr>
              <a:t>status</a:t>
            </a:r>
            <a:r>
              <a:rPr sz="1734" dirty="0">
                <a:solidFill>
                  <a:srgbClr val="000080"/>
                </a:solidFill>
                <a:latin typeface="Courier New"/>
                <a:cs typeface="Courier New"/>
              </a:rPr>
              <a:t>=</a:t>
            </a:r>
            <a:r>
              <a:rPr sz="1734" dirty="0">
                <a:solidFill>
                  <a:srgbClr val="DD1144"/>
                </a:solidFill>
                <a:latin typeface="Courier New"/>
                <a:cs typeface="Courier New"/>
              </a:rPr>
              <a:t>"restricted"</a:t>
            </a:r>
            <a:r>
              <a:rPr sz="1734" dirty="0">
                <a:solidFill>
                  <a:srgbClr val="000080"/>
                </a:solidFill>
                <a:latin typeface="Courier New"/>
                <a:cs typeface="Courier New"/>
              </a:rPr>
              <a:t>&gt;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&lt;licence	</a:t>
            </a:r>
            <a:r>
              <a:rPr sz="1734" dirty="0">
                <a:solidFill>
                  <a:srgbClr val="008080"/>
                </a:solidFill>
                <a:latin typeface="Courier New"/>
                <a:cs typeface="Courier New"/>
              </a:rPr>
              <a:t>target</a:t>
            </a:r>
            <a:r>
              <a:rPr sz="1734" dirty="0">
                <a:solidFill>
                  <a:srgbClr val="000080"/>
                </a:solidFill>
                <a:latin typeface="Courier New"/>
                <a:cs typeface="Courier New"/>
              </a:rPr>
              <a:t>=</a:t>
            </a:r>
            <a:r>
              <a:rPr sz="1734" dirty="0">
                <a:solidFill>
                  <a:srgbClr val="DD1144"/>
                </a:solidFill>
                <a:latin typeface="Courier New"/>
                <a:cs typeface="Courier New"/>
              </a:rPr>
              <a:t>"url"</a:t>
            </a:r>
            <a:r>
              <a:rPr sz="1734" dirty="0">
                <a:solidFill>
                  <a:srgbClr val="000080"/>
                </a:solidFill>
                <a:latin typeface="Courier New"/>
                <a:cs typeface="Courier New"/>
              </a:rPr>
              <a:t>&gt;</a:t>
            </a:r>
            <a:r>
              <a:rPr sz="1734" dirty="0">
                <a:solidFill>
                  <a:srgbClr val="23292D"/>
                </a:solidFill>
                <a:latin typeface="Courier New"/>
                <a:cs typeface="Courier New"/>
              </a:rPr>
              <a:t>Nom</a:t>
            </a:r>
            <a:r>
              <a:rPr sz="1734" spc="-23" dirty="0">
                <a:solidFill>
                  <a:srgbClr val="23292D"/>
                </a:solidFill>
                <a:latin typeface="Courier New"/>
                <a:cs typeface="Courier New"/>
              </a:rPr>
              <a:t> </a:t>
            </a:r>
            <a:r>
              <a:rPr sz="1734" dirty="0">
                <a:solidFill>
                  <a:srgbClr val="23292D"/>
                </a:solidFill>
                <a:latin typeface="Courier New"/>
                <a:cs typeface="Courier New"/>
              </a:rPr>
              <a:t>de</a:t>
            </a:r>
            <a:r>
              <a:rPr sz="1734" spc="-23" dirty="0">
                <a:solidFill>
                  <a:srgbClr val="23292D"/>
                </a:solidFill>
                <a:latin typeface="Courier New"/>
                <a:cs typeface="Courier New"/>
              </a:rPr>
              <a:t> </a:t>
            </a:r>
            <a:r>
              <a:rPr sz="1734" dirty="0">
                <a:solidFill>
                  <a:srgbClr val="23292D"/>
                </a:solidFill>
                <a:latin typeface="Courier New"/>
                <a:cs typeface="Courier New"/>
              </a:rPr>
              <a:t>la</a:t>
            </a:r>
            <a:r>
              <a:rPr sz="1734" spc="-19" dirty="0">
                <a:solidFill>
                  <a:srgbClr val="23292D"/>
                </a:solidFill>
                <a:latin typeface="Courier New"/>
                <a:cs typeface="Courier New"/>
              </a:rPr>
              <a:t> </a:t>
            </a:r>
            <a:r>
              <a:rPr sz="1734" dirty="0">
                <a:solidFill>
                  <a:srgbClr val="23292D"/>
                </a:solidFill>
                <a:latin typeface="Courier New"/>
                <a:cs typeface="Courier New"/>
              </a:rPr>
              <a:t>licence</a:t>
            </a:r>
            <a:r>
              <a:rPr sz="1734" dirty="0">
                <a:solidFill>
                  <a:srgbClr val="000080"/>
                </a:solidFill>
                <a:latin typeface="Courier New"/>
                <a:cs typeface="Courier New"/>
              </a:rPr>
              <a:t>&lt;/licence&gt;</a:t>
            </a:r>
            <a:endParaRPr sz="1734" dirty="0">
              <a:latin typeface="Courier New"/>
              <a:cs typeface="Courier New"/>
            </a:endParaRPr>
          </a:p>
          <a:p>
            <a:pPr marL="428030">
              <a:lnSpc>
                <a:spcPts val="1964"/>
              </a:lnSpc>
            </a:pPr>
            <a:r>
              <a:rPr sz="1734" dirty="0">
                <a:solidFill>
                  <a:srgbClr val="000080"/>
                </a:solidFill>
                <a:latin typeface="Courier New"/>
                <a:cs typeface="Courier New"/>
              </a:rPr>
              <a:t>&lt;/availability&gt;</a:t>
            </a:r>
            <a:endParaRPr sz="1734" dirty="0">
              <a:latin typeface="Courier New"/>
              <a:cs typeface="Courier New"/>
            </a:endParaRPr>
          </a:p>
          <a:p>
            <a:pPr marL="163116">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163116">
              <a:lnSpc>
                <a:spcPts val="1964"/>
              </a:lnSpc>
            </a:pPr>
            <a:r>
              <a:rPr sz="1734" dirty="0">
                <a:solidFill>
                  <a:srgbClr val="000080"/>
                </a:solidFill>
                <a:latin typeface="Courier New"/>
                <a:cs typeface="Courier New"/>
              </a:rPr>
              <a:t>&lt;noteStmt&gt;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&lt;note&gt;</a:t>
            </a:r>
            <a:r>
              <a:rPr sz="1734" spc="-5" dirty="0">
                <a:solidFill>
                  <a:srgbClr val="23292D"/>
                </a:solidFill>
                <a:latin typeface="Courier New"/>
                <a:cs typeface="Courier New"/>
              </a:rPr>
              <a:t>Si</a:t>
            </a:r>
            <a:r>
              <a:rPr sz="1734" spc="-9" dirty="0">
                <a:solidFill>
                  <a:srgbClr val="23292D"/>
                </a:solidFill>
                <a:latin typeface="Courier New"/>
                <a:cs typeface="Courier New"/>
              </a:rPr>
              <a:t> </a:t>
            </a:r>
            <a:r>
              <a:rPr sz="1734" dirty="0">
                <a:solidFill>
                  <a:srgbClr val="23292D"/>
                </a:solidFill>
                <a:latin typeface="Courier New"/>
                <a:cs typeface="Courier New"/>
              </a:rPr>
              <a:t>je</a:t>
            </a:r>
            <a:r>
              <a:rPr sz="1734" spc="-5" dirty="0">
                <a:solidFill>
                  <a:srgbClr val="23292D"/>
                </a:solidFill>
                <a:latin typeface="Courier New"/>
                <a:cs typeface="Courier New"/>
              </a:rPr>
              <a:t> </a:t>
            </a:r>
            <a:r>
              <a:rPr sz="1734" dirty="0">
                <a:solidFill>
                  <a:srgbClr val="23292D"/>
                </a:solidFill>
                <a:latin typeface="Courier New"/>
                <a:cs typeface="Courier New"/>
              </a:rPr>
              <a:t>dois</a:t>
            </a:r>
            <a:r>
              <a:rPr sz="1734" spc="-5" dirty="0">
                <a:solidFill>
                  <a:srgbClr val="23292D"/>
                </a:solidFill>
                <a:latin typeface="Courier New"/>
                <a:cs typeface="Courier New"/>
              </a:rPr>
              <a:t> </a:t>
            </a:r>
            <a:r>
              <a:rPr sz="1734" dirty="0">
                <a:solidFill>
                  <a:srgbClr val="23292D"/>
                </a:solidFill>
                <a:latin typeface="Courier New"/>
                <a:cs typeface="Courier New"/>
              </a:rPr>
              <a:t>préciser</a:t>
            </a:r>
            <a:r>
              <a:rPr sz="1734" spc="-5" dirty="0">
                <a:solidFill>
                  <a:srgbClr val="23292D"/>
                </a:solidFill>
                <a:latin typeface="Courier New"/>
                <a:cs typeface="Courier New"/>
              </a:rPr>
              <a:t> </a:t>
            </a:r>
            <a:r>
              <a:rPr sz="1734" dirty="0">
                <a:solidFill>
                  <a:srgbClr val="23292D"/>
                </a:solidFill>
                <a:latin typeface="Courier New"/>
                <a:cs typeface="Courier New"/>
              </a:rPr>
              <a:t>quelque</a:t>
            </a:r>
            <a:r>
              <a:rPr sz="1734" spc="-5" dirty="0">
                <a:solidFill>
                  <a:srgbClr val="23292D"/>
                </a:solidFill>
                <a:latin typeface="Courier New"/>
                <a:cs typeface="Courier New"/>
              </a:rPr>
              <a:t> </a:t>
            </a:r>
            <a:r>
              <a:rPr sz="1734" dirty="0">
                <a:solidFill>
                  <a:srgbClr val="23292D"/>
                </a:solidFill>
                <a:latin typeface="Courier New"/>
                <a:cs typeface="Courier New"/>
              </a:rPr>
              <a:t>chose</a:t>
            </a:r>
            <a:r>
              <a:rPr sz="1734" dirty="0">
                <a:solidFill>
                  <a:srgbClr val="000080"/>
                </a:solidFill>
                <a:latin typeface="Courier New"/>
                <a:cs typeface="Courier New"/>
              </a:rPr>
              <a:t>&lt;/note&gt;</a:t>
            </a:r>
            <a:endParaRPr sz="1734" dirty="0">
              <a:latin typeface="Courier New"/>
              <a:cs typeface="Courier New"/>
            </a:endParaRPr>
          </a:p>
          <a:p>
            <a:pPr marL="163116">
              <a:lnSpc>
                <a:spcPts val="2025"/>
              </a:lnSpc>
            </a:pPr>
            <a:r>
              <a:rPr sz="1734" dirty="0">
                <a:solidFill>
                  <a:srgbClr val="000080"/>
                </a:solidFill>
                <a:latin typeface="Courier New"/>
                <a:cs typeface="Courier New"/>
              </a:rPr>
              <a:t>&lt;/noteStmt&gt;</a:t>
            </a:r>
            <a:endParaRPr sz="1734" dirty="0">
              <a:latin typeface="Courier New"/>
              <a:cs typeface="Courier New"/>
            </a:endParaRPr>
          </a:p>
        </p:txBody>
      </p:sp>
    </p:spTree>
    <p:extLst>
      <p:ext uri="{BB962C8B-B14F-4D97-AF65-F5344CB8AC3E}">
        <p14:creationId xmlns:p14="http://schemas.microsoft.com/office/powerpoint/2010/main" val="92889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86550"/>
            <a:ext cx="3877886"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a:latin typeface="+mn-lt"/>
                <a:cs typeface="Comic Sans MS"/>
              </a:rPr>
              <a:t>Principes de base</a:t>
            </a:r>
          </a:p>
        </p:txBody>
      </p:sp>
    </p:spTree>
    <p:extLst>
      <p:ext uri="{BB962C8B-B14F-4D97-AF65-F5344CB8AC3E}">
        <p14:creationId xmlns:p14="http://schemas.microsoft.com/office/powerpoint/2010/main" val="358757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568401"/>
            <a:ext cx="7732514" cy="1052513"/>
            <a:chOff x="751495" y="2739628"/>
            <a:chExt cx="8248015" cy="1122680"/>
          </a:xfrm>
        </p:grpSpPr>
        <p:sp>
          <p:nvSpPr>
            <p:cNvPr id="3" name="object 3"/>
            <p:cNvSpPr/>
            <p:nvPr/>
          </p:nvSpPr>
          <p:spPr>
            <a:xfrm>
              <a:off x="756251" y="2744384"/>
              <a:ext cx="8238490" cy="1113155"/>
            </a:xfrm>
            <a:custGeom>
              <a:avLst/>
              <a:gdLst/>
              <a:ahLst/>
              <a:cxnLst/>
              <a:rect l="l" t="t" r="r" b="b"/>
              <a:pathLst>
                <a:path w="8238490" h="1113154">
                  <a:moveTo>
                    <a:pt x="8214128" y="1112973"/>
                  </a:moveTo>
                  <a:lnTo>
                    <a:pt x="23781" y="1112973"/>
                  </a:lnTo>
                  <a:lnTo>
                    <a:pt x="13377" y="1111488"/>
                  </a:lnTo>
                  <a:lnTo>
                    <a:pt x="5945" y="1107029"/>
                  </a:lnTo>
                  <a:lnTo>
                    <a:pt x="1486" y="1099598"/>
                  </a:lnTo>
                  <a:lnTo>
                    <a:pt x="0" y="1089192"/>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089192"/>
                  </a:lnTo>
                  <a:lnTo>
                    <a:pt x="8236423" y="1099598"/>
                  </a:lnTo>
                  <a:lnTo>
                    <a:pt x="8231964" y="1107029"/>
                  </a:lnTo>
                  <a:lnTo>
                    <a:pt x="8224532" y="1111488"/>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2744384"/>
              <a:ext cx="8238490" cy="1113155"/>
            </a:xfrm>
            <a:custGeom>
              <a:avLst/>
              <a:gdLst/>
              <a:ahLst/>
              <a:cxnLst/>
              <a:rect l="l" t="t" r="r" b="b"/>
              <a:pathLst>
                <a:path w="8238490" h="1113154">
                  <a:moveTo>
                    <a:pt x="0" y="1089192"/>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089192"/>
                  </a:lnTo>
                  <a:lnTo>
                    <a:pt x="8236423" y="1099598"/>
                  </a:lnTo>
                  <a:lnTo>
                    <a:pt x="8231964" y="1107029"/>
                  </a:lnTo>
                  <a:lnTo>
                    <a:pt x="8224532" y="1111488"/>
                  </a:lnTo>
                  <a:lnTo>
                    <a:pt x="8214128" y="1112973"/>
                  </a:lnTo>
                  <a:lnTo>
                    <a:pt x="23781" y="1112973"/>
                  </a:lnTo>
                  <a:lnTo>
                    <a:pt x="13377" y="1111488"/>
                  </a:lnTo>
                  <a:lnTo>
                    <a:pt x="5945" y="1107029"/>
                  </a:lnTo>
                  <a:lnTo>
                    <a:pt x="1486" y="1099598"/>
                  </a:lnTo>
                  <a:lnTo>
                    <a:pt x="0" y="1089192"/>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710479" y="97484"/>
            <a:ext cx="3718831" cy="750686"/>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4800" dirty="0">
                <a:latin typeface="+mn-lt"/>
                <a:cs typeface="Cambria"/>
              </a:rPr>
              <a:t>R</a:t>
            </a:r>
            <a:r>
              <a:rPr sz="4800" dirty="0">
                <a:latin typeface="+mn-lt"/>
                <a:cs typeface="Comic Sans MS"/>
              </a:rPr>
              <a:t>emarque</a:t>
            </a:r>
          </a:p>
        </p:txBody>
      </p:sp>
      <p:sp>
        <p:nvSpPr>
          <p:cNvPr id="6" name="object 6"/>
          <p:cNvSpPr/>
          <p:nvPr/>
        </p:nvSpPr>
        <p:spPr>
          <a:xfrm>
            <a:off x="1495012" y="1703611"/>
            <a:ext cx="1865958" cy="305728"/>
          </a:xfrm>
          <a:custGeom>
            <a:avLst/>
            <a:gdLst/>
            <a:ahLst/>
            <a:cxnLst/>
            <a:rect l="l" t="t" r="r" b="b"/>
            <a:pathLst>
              <a:path w="2568575" h="371475">
                <a:moveTo>
                  <a:pt x="253986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42453"/>
                </a:lnTo>
                <a:lnTo>
                  <a:pt x="2566617" y="354938"/>
                </a:lnTo>
                <a:lnTo>
                  <a:pt x="2561266" y="363856"/>
                </a:lnTo>
                <a:lnTo>
                  <a:pt x="2552348" y="369207"/>
                </a:lnTo>
                <a:lnTo>
                  <a:pt x="2539863" y="370991"/>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5173590" y="1682346"/>
            <a:ext cx="553045" cy="348258"/>
          </a:xfrm>
          <a:custGeom>
            <a:avLst/>
            <a:gdLst/>
            <a:ahLst/>
            <a:cxnLst/>
            <a:rect l="l" t="t" r="r" b="b"/>
            <a:pathLst>
              <a:path w="589914" h="371475">
                <a:moveTo>
                  <a:pt x="56124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42453"/>
                </a:lnTo>
                <a:lnTo>
                  <a:pt x="587997" y="354938"/>
                </a:lnTo>
                <a:lnTo>
                  <a:pt x="582646" y="363856"/>
                </a:lnTo>
                <a:lnTo>
                  <a:pt x="573728" y="369207"/>
                </a:lnTo>
                <a:lnTo>
                  <a:pt x="561243" y="370991"/>
                </a:lnTo>
                <a:close/>
              </a:path>
            </a:pathLst>
          </a:custGeom>
          <a:solidFill>
            <a:srgbClr val="1B1F22">
              <a:alpha val="5097"/>
            </a:srgbClr>
          </a:solidFill>
        </p:spPr>
        <p:txBody>
          <a:bodyPr wrap="square" lIns="0" tIns="0" rIns="0" bIns="0" rtlCol="0"/>
          <a:lstStyle/>
          <a:p>
            <a:endParaRPr/>
          </a:p>
        </p:txBody>
      </p:sp>
      <p:sp>
        <p:nvSpPr>
          <p:cNvPr id="8" name="object 8"/>
          <p:cNvSpPr/>
          <p:nvPr/>
        </p:nvSpPr>
        <p:spPr>
          <a:xfrm>
            <a:off x="1431217" y="5265852"/>
            <a:ext cx="561975" cy="348258"/>
          </a:xfrm>
          <a:custGeom>
            <a:avLst/>
            <a:gdLst/>
            <a:ahLst/>
            <a:cxnLst/>
            <a:rect l="l" t="t" r="r" b="b"/>
            <a:pathLst>
              <a:path w="599439" h="371475">
                <a:moveTo>
                  <a:pt x="570755"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570755" y="0"/>
                </a:lnTo>
                <a:lnTo>
                  <a:pt x="583241" y="1783"/>
                </a:lnTo>
                <a:lnTo>
                  <a:pt x="592159" y="7134"/>
                </a:lnTo>
                <a:lnTo>
                  <a:pt x="597510" y="16052"/>
                </a:lnTo>
                <a:lnTo>
                  <a:pt x="599293" y="28537"/>
                </a:lnTo>
                <a:lnTo>
                  <a:pt x="599293" y="342453"/>
                </a:lnTo>
                <a:lnTo>
                  <a:pt x="597510" y="354938"/>
                </a:lnTo>
                <a:lnTo>
                  <a:pt x="592159" y="363856"/>
                </a:lnTo>
                <a:lnTo>
                  <a:pt x="583241" y="369207"/>
                </a:lnTo>
                <a:lnTo>
                  <a:pt x="570755" y="370991"/>
                </a:lnTo>
                <a:close/>
              </a:path>
            </a:pathLst>
          </a:custGeom>
          <a:solidFill>
            <a:srgbClr val="1B1F22">
              <a:alpha val="5097"/>
            </a:srgbClr>
          </a:solidFill>
        </p:spPr>
        <p:txBody>
          <a:bodyPr wrap="square" lIns="0" tIns="0" rIns="0" bIns="0" rtlCol="0"/>
          <a:lstStyle/>
          <a:p>
            <a:endParaRPr/>
          </a:p>
        </p:txBody>
      </p:sp>
      <p:sp>
        <p:nvSpPr>
          <p:cNvPr id="9" name="object 9"/>
          <p:cNvSpPr/>
          <p:nvPr/>
        </p:nvSpPr>
        <p:spPr>
          <a:xfrm>
            <a:off x="2216563" y="5265853"/>
            <a:ext cx="1144407" cy="344116"/>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3537517" y="5265852"/>
            <a:ext cx="976853" cy="348258"/>
          </a:xfrm>
          <a:custGeom>
            <a:avLst/>
            <a:gdLst/>
            <a:ahLst/>
            <a:cxnLst/>
            <a:rect l="l" t="t" r="r" b="b"/>
            <a:pathLst>
              <a:path w="1437005" h="371475">
                <a:moveTo>
                  <a:pt x="140786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407864" y="0"/>
                </a:lnTo>
                <a:lnTo>
                  <a:pt x="1420349" y="1783"/>
                </a:lnTo>
                <a:lnTo>
                  <a:pt x="1429267" y="7134"/>
                </a:lnTo>
                <a:lnTo>
                  <a:pt x="1434618" y="16052"/>
                </a:lnTo>
                <a:lnTo>
                  <a:pt x="1436402" y="28537"/>
                </a:lnTo>
                <a:lnTo>
                  <a:pt x="1436402" y="342453"/>
                </a:lnTo>
                <a:lnTo>
                  <a:pt x="1434618" y="354938"/>
                </a:lnTo>
                <a:lnTo>
                  <a:pt x="1429267" y="363856"/>
                </a:lnTo>
                <a:lnTo>
                  <a:pt x="1420349" y="369207"/>
                </a:lnTo>
                <a:lnTo>
                  <a:pt x="1407864" y="370991"/>
                </a:lnTo>
                <a:close/>
              </a:path>
            </a:pathLst>
          </a:custGeom>
          <a:solidFill>
            <a:srgbClr val="1B1F22">
              <a:alpha val="5097"/>
            </a:srgbClr>
          </a:solidFill>
        </p:spPr>
        <p:txBody>
          <a:bodyPr wrap="square" lIns="0" tIns="0" rIns="0" bIns="0" rtlCol="0"/>
          <a:lstStyle/>
          <a:p>
            <a:endParaRPr/>
          </a:p>
        </p:txBody>
      </p:sp>
      <p:sp>
        <p:nvSpPr>
          <p:cNvPr id="11" name="object 11"/>
          <p:cNvSpPr/>
          <p:nvPr/>
        </p:nvSpPr>
        <p:spPr>
          <a:xfrm>
            <a:off x="3537517" y="6070549"/>
            <a:ext cx="1374725" cy="348258"/>
          </a:xfrm>
          <a:custGeom>
            <a:avLst/>
            <a:gdLst/>
            <a:ahLst/>
            <a:cxnLst/>
            <a:rect l="l" t="t" r="r" b="b"/>
            <a:pathLst>
              <a:path w="1864995" h="371475">
                <a:moveTo>
                  <a:pt x="1835931"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42453"/>
                </a:lnTo>
                <a:lnTo>
                  <a:pt x="1862685" y="354938"/>
                </a:lnTo>
                <a:lnTo>
                  <a:pt x="1857334" y="363856"/>
                </a:lnTo>
                <a:lnTo>
                  <a:pt x="1848416" y="369207"/>
                </a:lnTo>
                <a:lnTo>
                  <a:pt x="1835931" y="370991"/>
                </a:lnTo>
                <a:close/>
              </a:path>
            </a:pathLst>
          </a:custGeom>
          <a:solidFill>
            <a:srgbClr val="1B1F22">
              <a:alpha val="5097"/>
            </a:srgbClr>
          </a:solidFill>
        </p:spPr>
        <p:txBody>
          <a:bodyPr wrap="square" lIns="0" tIns="0" rIns="0" bIns="0" rtlCol="0"/>
          <a:lstStyle/>
          <a:p>
            <a:endParaRPr/>
          </a:p>
        </p:txBody>
      </p:sp>
      <p:sp>
        <p:nvSpPr>
          <p:cNvPr id="12" name="object 12"/>
          <p:cNvSpPr txBox="1"/>
          <p:nvPr/>
        </p:nvSpPr>
        <p:spPr>
          <a:xfrm>
            <a:off x="710479" y="1251872"/>
            <a:ext cx="8178340" cy="5166935"/>
          </a:xfrm>
          <a:prstGeom prst="rect">
            <a:avLst/>
          </a:prstGeom>
        </p:spPr>
        <p:txBody>
          <a:bodyPr vert="horz" wrap="square" lIns="0" tIns="11311" rIns="0" bIns="0" rtlCol="0">
            <a:spAutoFit/>
          </a:bodyPr>
          <a:lstStyle/>
          <a:p>
            <a:pPr marL="11906" algn="just">
              <a:spcBef>
                <a:spcPts val="89"/>
              </a:spcBef>
            </a:pPr>
            <a:r>
              <a:rPr sz="2438" dirty="0">
                <a:solidFill>
                  <a:srgbClr val="23292D"/>
                </a:solidFill>
                <a:latin typeface="+mn-lt"/>
                <a:cs typeface="Comic Sans MS"/>
              </a:rPr>
              <a:t>On remarque que dans le premier exemple donné au début du </a:t>
            </a:r>
            <a:r>
              <a:rPr sz="2438" dirty="0" err="1">
                <a:solidFill>
                  <a:srgbClr val="23292D"/>
                </a:solidFill>
                <a:latin typeface="+mn-lt"/>
                <a:cs typeface="Comic Sans MS"/>
              </a:rPr>
              <a:t>cours</a:t>
            </a:r>
            <a:r>
              <a:rPr lang="it-IT" sz="2438" dirty="0">
                <a:solidFill>
                  <a:srgbClr val="23292D"/>
                </a:solidFill>
                <a:latin typeface="+mn-lt"/>
                <a:cs typeface="Comic Sans MS"/>
              </a:rPr>
              <a:t> </a:t>
            </a:r>
            <a:r>
              <a:rPr sz="1734" dirty="0">
                <a:solidFill>
                  <a:srgbClr val="23292D"/>
                </a:solidFill>
                <a:latin typeface="+mn-lt"/>
                <a:cs typeface="Courier New"/>
              </a:rPr>
              <a:t>&lt;publicationStmt&gt; </a:t>
            </a:r>
            <a:r>
              <a:rPr sz="2438" dirty="0">
                <a:solidFill>
                  <a:srgbClr val="23292D"/>
                </a:solidFill>
                <a:latin typeface="+mn-lt"/>
                <a:cs typeface="Comic Sans MS"/>
              </a:rPr>
              <a:t>contient un </a:t>
            </a:r>
            <a:r>
              <a:rPr sz="1734" dirty="0">
                <a:solidFill>
                  <a:srgbClr val="23292D"/>
                </a:solidFill>
                <a:latin typeface="+mn-lt"/>
                <a:cs typeface="Courier New"/>
              </a:rPr>
              <a:t>&lt;p&gt; </a:t>
            </a:r>
            <a:r>
              <a:rPr sz="2438" dirty="0">
                <a:solidFill>
                  <a:srgbClr val="23292D"/>
                </a:solidFill>
                <a:latin typeface="+mn-lt"/>
                <a:cs typeface="Comic Sans MS"/>
              </a:rPr>
              <a:t>, absent de l'exemple  </a:t>
            </a:r>
            <a:r>
              <a:rPr sz="2438" dirty="0" err="1">
                <a:solidFill>
                  <a:srgbClr val="23292D"/>
                </a:solidFill>
                <a:latin typeface="+mn-lt"/>
                <a:cs typeface="Comic Sans MS"/>
              </a:rPr>
              <a:t>précédent</a:t>
            </a:r>
            <a:r>
              <a:rPr sz="2438" dirty="0">
                <a:solidFill>
                  <a:srgbClr val="23292D"/>
                </a:solidFill>
                <a:latin typeface="+mn-lt"/>
                <a:cs typeface="Comic Sans MS"/>
              </a:rPr>
              <a:t>:</a:t>
            </a:r>
            <a:endParaRPr lang="it-IT" sz="2438" dirty="0">
              <a:solidFill>
                <a:srgbClr val="23292D"/>
              </a:solidFill>
              <a:latin typeface="+mn-lt"/>
              <a:cs typeface="Comic Sans MS"/>
            </a:endParaRPr>
          </a:p>
          <a:p>
            <a:pPr algn="just">
              <a:spcBef>
                <a:spcPts val="61"/>
              </a:spcBef>
            </a:pPr>
            <a:endParaRPr sz="1688" dirty="0">
              <a:latin typeface="Comic Sans MS"/>
              <a:cs typeface="Comic Sans MS"/>
            </a:endParaRPr>
          </a:p>
          <a:p>
            <a:pPr marL="163116" algn="just">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Publication</a:t>
            </a:r>
            <a:r>
              <a:rPr sz="1734" spc="-56" dirty="0">
                <a:solidFill>
                  <a:srgbClr val="23292D"/>
                </a:solidFill>
                <a:latin typeface="Courier New"/>
                <a:cs typeface="Courier New"/>
              </a:rPr>
              <a:t> </a:t>
            </a:r>
            <a:r>
              <a:rPr sz="1734" dirty="0">
                <a:solidFill>
                  <a:srgbClr val="23292D"/>
                </a:solidFill>
                <a:latin typeface="Courier New"/>
                <a:cs typeface="Courier New"/>
              </a:rPr>
              <a:t>Information</a:t>
            </a:r>
            <a:r>
              <a:rPr sz="1734" dirty="0">
                <a:solidFill>
                  <a:srgbClr val="000080"/>
                </a:solidFill>
                <a:latin typeface="Courier New"/>
                <a:cs typeface="Courier New"/>
              </a:rPr>
              <a:t>&lt;/p&gt;</a:t>
            </a:r>
            <a:endParaRPr sz="1734" dirty="0">
              <a:latin typeface="Courier New"/>
              <a:cs typeface="Courier New"/>
            </a:endParaRPr>
          </a:p>
          <a:p>
            <a:pPr marL="163116" algn="just">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algn="just">
              <a:spcBef>
                <a:spcPts val="33"/>
              </a:spcBef>
            </a:pPr>
            <a:endParaRPr sz="1828" dirty="0">
              <a:latin typeface="Courier New"/>
              <a:cs typeface="Courier New"/>
            </a:endParaRPr>
          </a:p>
          <a:p>
            <a:pPr marL="11906" marR="4763" algn="just">
              <a:lnSpc>
                <a:spcPct val="103200"/>
              </a:lnSpc>
              <a:spcBef>
                <a:spcPts val="5"/>
              </a:spcBef>
            </a:pPr>
            <a:r>
              <a:rPr sz="2438" dirty="0">
                <a:solidFill>
                  <a:srgbClr val="23292D"/>
                </a:solidFill>
                <a:latin typeface="+mn-lt"/>
                <a:cs typeface="Comic Sans MS"/>
              </a:rPr>
              <a:t>La TEI offre ici le choix entre un texte rédigé comme un paragraphe, ou  des données encodées de manière plus rigide et systématique. Il faut  donc choisir entre les deux méthodes: il est impossible de faire les deux  en même temps, et donc de faire suivre </a:t>
            </a:r>
            <a:r>
              <a:rPr sz="1734" dirty="0">
                <a:solidFill>
                  <a:srgbClr val="23292D"/>
                </a:solidFill>
                <a:latin typeface="+mn-lt"/>
                <a:cs typeface="Courier New"/>
              </a:rPr>
              <a:t>&lt;p&gt; </a:t>
            </a:r>
            <a:r>
              <a:rPr sz="2438" dirty="0">
                <a:solidFill>
                  <a:srgbClr val="23292D"/>
                </a:solidFill>
                <a:latin typeface="+mn-lt"/>
                <a:cs typeface="Comic Sans MS"/>
              </a:rPr>
              <a:t>de </a:t>
            </a:r>
            <a:r>
              <a:rPr sz="1734" dirty="0">
                <a:solidFill>
                  <a:srgbClr val="23292D"/>
                </a:solidFill>
                <a:latin typeface="+mn-lt"/>
                <a:cs typeface="Courier New"/>
              </a:rPr>
              <a:t>&lt;authority&gt; </a:t>
            </a:r>
            <a:r>
              <a:rPr sz="2438" dirty="0">
                <a:solidFill>
                  <a:srgbClr val="23292D"/>
                </a:solidFill>
                <a:latin typeface="+mn-lt"/>
                <a:cs typeface="Comic Sans MS"/>
              </a:rPr>
              <a:t>,</a:t>
            </a:r>
            <a:r>
              <a:rPr lang="it-IT" sz="2438" dirty="0">
                <a:solidFill>
                  <a:srgbClr val="23292D"/>
                </a:solidFill>
                <a:latin typeface="+mn-lt"/>
                <a:cs typeface="Comic Sans MS"/>
              </a:rPr>
              <a:t> </a:t>
            </a:r>
            <a:r>
              <a:rPr sz="1734" dirty="0">
                <a:solidFill>
                  <a:srgbClr val="23292D"/>
                </a:solidFill>
                <a:latin typeface="+mn-lt"/>
                <a:cs typeface="Courier New"/>
              </a:rPr>
              <a:t>&lt;address&gt; </a:t>
            </a:r>
            <a:r>
              <a:rPr sz="2438" dirty="0">
                <a:solidFill>
                  <a:srgbClr val="23292D"/>
                </a:solidFill>
                <a:latin typeface="+mn-lt"/>
                <a:cs typeface="Comic Sans MS"/>
              </a:rPr>
              <a:t>…</a:t>
            </a:r>
            <a:r>
              <a:rPr lang="it-IT" sz="2438" dirty="0">
                <a:solidFill>
                  <a:srgbClr val="23292D"/>
                </a:solidFill>
                <a:latin typeface="+mn-lt"/>
                <a:cs typeface="Comic Sans MS"/>
              </a:rPr>
              <a:t> </a:t>
            </a:r>
          </a:p>
          <a:p>
            <a:pPr marL="11906" marR="4763" algn="just">
              <a:lnSpc>
                <a:spcPct val="103200"/>
              </a:lnSpc>
              <a:spcBef>
                <a:spcPts val="5"/>
              </a:spcBef>
            </a:pPr>
            <a:endParaRPr sz="2438" dirty="0">
              <a:latin typeface="+mn-lt"/>
              <a:cs typeface="Comic Sans MS"/>
            </a:endParaRPr>
          </a:p>
          <a:p>
            <a:pPr marL="11906" algn="just">
              <a:spcBef>
                <a:spcPts val="94"/>
              </a:spcBef>
            </a:pPr>
            <a:r>
              <a:rPr sz="2438" dirty="0">
                <a:solidFill>
                  <a:srgbClr val="23292D"/>
                </a:solidFill>
                <a:latin typeface="+mn-lt"/>
                <a:cs typeface="Comic Sans MS"/>
              </a:rPr>
              <a:t>Il en va de même pour </a:t>
            </a:r>
            <a:r>
              <a:rPr sz="1734" dirty="0">
                <a:solidFill>
                  <a:srgbClr val="23292D"/>
                </a:solidFill>
                <a:latin typeface="+mn-lt"/>
                <a:cs typeface="Courier New"/>
              </a:rPr>
              <a:t>&lt;sourceDesc&gt; </a:t>
            </a:r>
            <a:r>
              <a:rPr sz="2438" dirty="0">
                <a:solidFill>
                  <a:srgbClr val="23292D"/>
                </a:solidFill>
                <a:latin typeface="+mn-lt"/>
                <a:cs typeface="Comic Sans MS"/>
              </a:rPr>
              <a:t>.</a:t>
            </a:r>
            <a:endParaRPr sz="2438" dirty="0">
              <a:latin typeface="+mn-lt"/>
              <a:cs typeface="Comic Sans MS"/>
            </a:endParaRPr>
          </a:p>
        </p:txBody>
      </p:sp>
    </p:spTree>
    <p:extLst>
      <p:ext uri="{BB962C8B-B14F-4D97-AF65-F5344CB8AC3E}">
        <p14:creationId xmlns:p14="http://schemas.microsoft.com/office/powerpoint/2010/main" val="176337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415617"/>
            <a:ext cx="7732514" cy="3299816"/>
            <a:chOff x="751495" y="3643325"/>
            <a:chExt cx="8248015" cy="3519804"/>
          </a:xfrm>
        </p:grpSpPr>
        <p:sp>
          <p:nvSpPr>
            <p:cNvPr id="3" name="object 3"/>
            <p:cNvSpPr/>
            <p:nvPr/>
          </p:nvSpPr>
          <p:spPr>
            <a:xfrm>
              <a:off x="756251" y="3648081"/>
              <a:ext cx="8238490" cy="3510279"/>
            </a:xfrm>
            <a:custGeom>
              <a:avLst/>
              <a:gdLst/>
              <a:ahLst/>
              <a:cxnLst/>
              <a:rect l="l" t="t" r="r" b="b"/>
              <a:pathLst>
                <a:path w="8238490" h="3510279">
                  <a:moveTo>
                    <a:pt x="8214128" y="3510148"/>
                  </a:moveTo>
                  <a:lnTo>
                    <a:pt x="23781" y="3510148"/>
                  </a:lnTo>
                  <a:lnTo>
                    <a:pt x="13377" y="3508662"/>
                  </a:lnTo>
                  <a:lnTo>
                    <a:pt x="5945" y="3504204"/>
                  </a:lnTo>
                  <a:lnTo>
                    <a:pt x="1486" y="3496772"/>
                  </a:lnTo>
                  <a:lnTo>
                    <a:pt x="0" y="348636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close/>
                </a:path>
              </a:pathLst>
            </a:custGeom>
            <a:solidFill>
              <a:srgbClr val="F6F8F9"/>
            </a:solidFill>
          </p:spPr>
          <p:txBody>
            <a:bodyPr wrap="square" lIns="0" tIns="0" rIns="0" bIns="0" rtlCol="0"/>
            <a:lstStyle/>
            <a:p>
              <a:endParaRPr/>
            </a:p>
          </p:txBody>
        </p:sp>
        <p:sp>
          <p:nvSpPr>
            <p:cNvPr id="4" name="object 4"/>
            <p:cNvSpPr/>
            <p:nvPr/>
          </p:nvSpPr>
          <p:spPr>
            <a:xfrm>
              <a:off x="756251" y="3648081"/>
              <a:ext cx="8238490" cy="3510279"/>
            </a:xfrm>
            <a:custGeom>
              <a:avLst/>
              <a:gdLst/>
              <a:ahLst/>
              <a:cxnLst/>
              <a:rect l="l" t="t" r="r" b="b"/>
              <a:pathLst>
                <a:path w="8238490" h="3510279">
                  <a:moveTo>
                    <a:pt x="0" y="348636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lnTo>
                    <a:pt x="23781" y="3510148"/>
                  </a:lnTo>
                  <a:lnTo>
                    <a:pt x="13377" y="3508662"/>
                  </a:lnTo>
                  <a:lnTo>
                    <a:pt x="5945" y="3504204"/>
                  </a:lnTo>
                  <a:lnTo>
                    <a:pt x="1486" y="3496772"/>
                  </a:lnTo>
                  <a:lnTo>
                    <a:pt x="0" y="348636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412767" y="-17192"/>
            <a:ext cx="3414954" cy="634300"/>
          </a:xfrm>
          <a:custGeom>
            <a:avLst/>
            <a:gdLst/>
            <a:ahLst/>
            <a:cxnLst/>
            <a:rect l="l" t="t" r="r" b="b"/>
            <a:pathLst>
              <a:path w="2045335" h="400050">
                <a:moveTo>
                  <a:pt x="2016670"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16670" y="0"/>
                </a:lnTo>
                <a:lnTo>
                  <a:pt x="2029155" y="1783"/>
                </a:lnTo>
                <a:lnTo>
                  <a:pt x="2038074" y="7134"/>
                </a:lnTo>
                <a:lnTo>
                  <a:pt x="2043424" y="16052"/>
                </a:lnTo>
                <a:lnTo>
                  <a:pt x="2045208" y="28537"/>
                </a:lnTo>
                <a:lnTo>
                  <a:pt x="2045208" y="370991"/>
                </a:lnTo>
                <a:lnTo>
                  <a:pt x="2043424" y="383476"/>
                </a:lnTo>
                <a:lnTo>
                  <a:pt x="2038074" y="392394"/>
                </a:lnTo>
                <a:lnTo>
                  <a:pt x="2029155" y="397745"/>
                </a:lnTo>
                <a:lnTo>
                  <a:pt x="2016670"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611971" y="-72023"/>
            <a:ext cx="4532985"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&lt;sourceDesc&gt; </a:t>
            </a:r>
            <a:r>
              <a:rPr sz="2672" dirty="0">
                <a:latin typeface="+mn-lt"/>
                <a:cs typeface="Comic Sans MS"/>
              </a:rPr>
              <a:t>(livre)</a:t>
            </a:r>
          </a:p>
        </p:txBody>
      </p:sp>
      <p:sp>
        <p:nvSpPr>
          <p:cNvPr id="7" name="object 7"/>
          <p:cNvSpPr/>
          <p:nvPr/>
        </p:nvSpPr>
        <p:spPr>
          <a:xfrm>
            <a:off x="710480" y="659937"/>
            <a:ext cx="1748433" cy="348258"/>
          </a:xfrm>
          <a:custGeom>
            <a:avLst/>
            <a:gdLst/>
            <a:ahLst/>
            <a:cxnLst/>
            <a:rect l="l" t="t" r="r" b="b"/>
            <a:pathLst>
              <a:path w="1864995" h="371475">
                <a:moveTo>
                  <a:pt x="1835931"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42453"/>
                </a:lnTo>
                <a:lnTo>
                  <a:pt x="1862685" y="354938"/>
                </a:lnTo>
                <a:lnTo>
                  <a:pt x="1857334" y="363856"/>
                </a:lnTo>
                <a:lnTo>
                  <a:pt x="1848416" y="369207"/>
                </a:lnTo>
                <a:lnTo>
                  <a:pt x="1835931" y="370991"/>
                </a:lnTo>
                <a:close/>
              </a:path>
            </a:pathLst>
          </a:custGeom>
          <a:solidFill>
            <a:srgbClr val="1B1F22">
              <a:alpha val="5097"/>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1004776" y="2086827"/>
            <a:ext cx="80262" cy="80262"/>
          </a:xfrm>
          <a:prstGeom prst="rect">
            <a:avLst/>
          </a:prstGeom>
        </p:spPr>
      </p:pic>
      <p:pic>
        <p:nvPicPr>
          <p:cNvPr id="9" name="object 9"/>
          <p:cNvPicPr/>
          <p:nvPr/>
        </p:nvPicPr>
        <p:blipFill>
          <a:blip r:embed="rId2" cstate="print"/>
          <a:stretch>
            <a:fillRect/>
          </a:stretch>
        </p:blipFill>
        <p:spPr>
          <a:xfrm>
            <a:off x="1004776" y="2532730"/>
            <a:ext cx="80262" cy="80262"/>
          </a:xfrm>
          <a:prstGeom prst="rect">
            <a:avLst/>
          </a:prstGeom>
        </p:spPr>
      </p:pic>
      <p:sp>
        <p:nvSpPr>
          <p:cNvPr id="10" name="object 10"/>
          <p:cNvSpPr txBox="1"/>
          <p:nvPr/>
        </p:nvSpPr>
        <p:spPr>
          <a:xfrm>
            <a:off x="694114" y="588854"/>
            <a:ext cx="7662266" cy="6018289"/>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&lt;sourceDesc&gt;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permet de décrire la source à partir de laquelle  un texte électronique a été dérivé ou produit. Son contenu diffère  grandement si cette source est</a:t>
            </a:r>
            <a:endParaRPr sz="2438" dirty="0">
              <a:latin typeface="+mn-lt"/>
              <a:cs typeface="Comic Sans MS"/>
            </a:endParaRPr>
          </a:p>
          <a:p>
            <a:pPr marL="528638">
              <a:spcBef>
                <a:spcPts val="1106"/>
              </a:spcBef>
            </a:pPr>
            <a:r>
              <a:rPr sz="2438" dirty="0">
                <a:solidFill>
                  <a:srgbClr val="23292D"/>
                </a:solidFill>
                <a:latin typeface="+mn-lt"/>
                <a:cs typeface="Comic Sans MS"/>
              </a:rPr>
              <a:t>un livre</a:t>
            </a:r>
            <a:endParaRPr sz="2438" dirty="0">
              <a:latin typeface="+mn-lt"/>
              <a:cs typeface="Comic Sans MS"/>
            </a:endParaRPr>
          </a:p>
          <a:p>
            <a:pPr marL="528638">
              <a:spcBef>
                <a:spcPts val="586"/>
              </a:spcBef>
            </a:pPr>
            <a:r>
              <a:rPr sz="2438" dirty="0">
                <a:solidFill>
                  <a:srgbClr val="23292D"/>
                </a:solidFill>
                <a:latin typeface="+mn-lt"/>
                <a:cs typeface="Comic Sans MS"/>
              </a:rPr>
              <a:t>un manuscrit</a:t>
            </a:r>
            <a:endParaRPr sz="2438" dirty="0">
              <a:latin typeface="+mn-lt"/>
              <a:cs typeface="Comic Sans MS"/>
            </a:endParaRPr>
          </a:p>
          <a:p>
            <a:pPr marL="11906">
              <a:spcBef>
                <a:spcPts val="1219"/>
              </a:spcBef>
            </a:pPr>
            <a:r>
              <a:rPr sz="2438" dirty="0">
                <a:solidFill>
                  <a:srgbClr val="23292D"/>
                </a:solidFill>
                <a:latin typeface="+mn-lt"/>
                <a:cs typeface="Comic Sans MS"/>
              </a:rPr>
              <a:t>Pour un livre:</a:t>
            </a:r>
            <a:endParaRPr sz="2438" dirty="0">
              <a:latin typeface="+mn-lt"/>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&lt;sourceDesc&gt;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&lt;bibl&gt;</a:t>
            </a:r>
            <a:endParaRPr sz="1734" dirty="0">
              <a:latin typeface="Courier New"/>
              <a:cs typeface="Courier New"/>
            </a:endParaRPr>
          </a:p>
          <a:p>
            <a:pPr marL="692348">
              <a:lnSpc>
                <a:spcPts val="1964"/>
              </a:lnSpc>
            </a:pPr>
            <a:r>
              <a:rPr sz="1734" dirty="0">
                <a:solidFill>
                  <a:srgbClr val="000080"/>
                </a:solidFill>
                <a:latin typeface="Courier New"/>
                <a:cs typeface="Courier New"/>
              </a:rPr>
              <a:t>&lt;author&gt;</a:t>
            </a:r>
            <a:endParaRPr sz="1734" dirty="0">
              <a:latin typeface="Courier New"/>
              <a:cs typeface="Courier New"/>
            </a:endParaRPr>
          </a:p>
          <a:p>
            <a:pPr marL="957263">
              <a:lnSpc>
                <a:spcPts val="1964"/>
              </a:lnSpc>
            </a:pPr>
            <a:r>
              <a:rPr sz="1734" dirty="0">
                <a:solidFill>
                  <a:srgbClr val="000080"/>
                </a:solidFill>
                <a:latin typeface="Courier New"/>
                <a:cs typeface="Courier New"/>
              </a:rPr>
              <a:t>&lt;forename&gt;</a:t>
            </a:r>
            <a:r>
              <a:rPr sz="1734" dirty="0">
                <a:solidFill>
                  <a:srgbClr val="23292D"/>
                </a:solidFill>
                <a:latin typeface="Courier New"/>
                <a:cs typeface="Courier New"/>
              </a:rPr>
              <a:t>prénom</a:t>
            </a:r>
            <a:r>
              <a:rPr sz="1734" dirty="0">
                <a:solidFill>
                  <a:srgbClr val="000080"/>
                </a:solidFill>
                <a:latin typeface="Courier New"/>
                <a:cs typeface="Courier New"/>
              </a:rPr>
              <a:t>&lt;/forename&gt;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&lt;surname&gt;</a:t>
            </a:r>
            <a:r>
              <a:rPr sz="1734" dirty="0">
                <a:solidFill>
                  <a:srgbClr val="23292D"/>
                </a:solidFill>
                <a:latin typeface="Courier New"/>
                <a:cs typeface="Courier New"/>
              </a:rPr>
              <a:t>nom</a:t>
            </a:r>
            <a:r>
              <a:rPr sz="1734" spc="-33" dirty="0">
                <a:solidFill>
                  <a:srgbClr val="23292D"/>
                </a:solidFill>
                <a:latin typeface="Courier New"/>
                <a:cs typeface="Courier New"/>
              </a:rPr>
              <a:t> </a:t>
            </a:r>
            <a:r>
              <a:rPr sz="1734" dirty="0">
                <a:solidFill>
                  <a:srgbClr val="23292D"/>
                </a:solidFill>
                <a:latin typeface="Courier New"/>
                <a:cs typeface="Courier New"/>
              </a:rPr>
              <a:t>de</a:t>
            </a:r>
            <a:r>
              <a:rPr sz="1734" spc="-33" dirty="0">
                <a:solidFill>
                  <a:srgbClr val="23292D"/>
                </a:solidFill>
                <a:latin typeface="Courier New"/>
                <a:cs typeface="Courier New"/>
              </a:rPr>
              <a:t> </a:t>
            </a:r>
            <a:r>
              <a:rPr sz="1734" dirty="0">
                <a:solidFill>
                  <a:srgbClr val="23292D"/>
                </a:solidFill>
                <a:latin typeface="Courier New"/>
                <a:cs typeface="Courier New"/>
              </a:rPr>
              <a:t>famille</a:t>
            </a:r>
            <a:r>
              <a:rPr sz="1734" dirty="0">
                <a:solidFill>
                  <a:srgbClr val="000080"/>
                </a:solidFill>
                <a:latin typeface="Courier New"/>
                <a:cs typeface="Courier New"/>
              </a:rPr>
              <a:t>&lt;/surname&gt;</a:t>
            </a:r>
            <a:endParaRPr sz="1734" dirty="0">
              <a:latin typeface="Courier New"/>
              <a:cs typeface="Courier New"/>
            </a:endParaRPr>
          </a:p>
          <a:p>
            <a:pPr marL="692348">
              <a:lnSpc>
                <a:spcPts val="1964"/>
              </a:lnSpc>
            </a:pPr>
            <a:r>
              <a:rPr sz="1734" dirty="0">
                <a:solidFill>
                  <a:srgbClr val="000080"/>
                </a:solidFill>
                <a:latin typeface="Courier New"/>
                <a:cs typeface="Courier New"/>
              </a:rPr>
              <a:t>&lt;/author&gt;</a:t>
            </a:r>
            <a:endParaRPr sz="1734" dirty="0">
              <a:latin typeface="Courier New"/>
              <a:cs typeface="Courier New"/>
            </a:endParaRPr>
          </a:p>
          <a:p>
            <a:pPr marL="692348">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Titre</a:t>
            </a:r>
            <a:r>
              <a:rPr sz="1734" spc="-5" dirty="0">
                <a:solidFill>
                  <a:srgbClr val="000080"/>
                </a:solidFill>
                <a:latin typeface="Courier New"/>
                <a:cs typeface="Courier New"/>
              </a:rPr>
              <a:t>&lt;/title&gt;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Editeur(/"publieur")</a:t>
            </a:r>
            <a:r>
              <a:rPr sz="1734" dirty="0">
                <a:solidFill>
                  <a:srgbClr val="000080"/>
                </a:solidFill>
                <a:latin typeface="Courier New"/>
                <a:cs typeface="Courier New"/>
              </a:rPr>
              <a:t>&lt;/publisher&gt;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Lieu</a:t>
            </a:r>
            <a:r>
              <a:rPr sz="1734" spc="-28" dirty="0">
                <a:solidFill>
                  <a:srgbClr val="23292D"/>
                </a:solidFill>
                <a:latin typeface="Courier New"/>
                <a:cs typeface="Courier New"/>
              </a:rPr>
              <a:t> </a:t>
            </a:r>
            <a:r>
              <a:rPr sz="1734" dirty="0">
                <a:solidFill>
                  <a:srgbClr val="23292D"/>
                </a:solidFill>
                <a:latin typeface="Courier New"/>
                <a:cs typeface="Courier New"/>
              </a:rPr>
              <a:t>de</a:t>
            </a:r>
            <a:r>
              <a:rPr sz="1734" spc="-28" dirty="0">
                <a:solidFill>
                  <a:srgbClr val="23292D"/>
                </a:solidFill>
                <a:latin typeface="Courier New"/>
                <a:cs typeface="Courier New"/>
              </a:rPr>
              <a:t> </a:t>
            </a:r>
            <a:r>
              <a:rPr sz="1734" dirty="0">
                <a:solidFill>
                  <a:srgbClr val="23292D"/>
                </a:solidFill>
                <a:latin typeface="Courier New"/>
                <a:cs typeface="Courier New"/>
              </a:rPr>
              <a:t>publication</a:t>
            </a:r>
            <a:r>
              <a:rPr sz="1734" dirty="0">
                <a:solidFill>
                  <a:srgbClr val="000080"/>
                </a:solidFill>
                <a:latin typeface="Courier New"/>
                <a:cs typeface="Courier New"/>
              </a:rPr>
              <a:t>&lt;/pubPlace&gt;</a:t>
            </a:r>
            <a:endParaRPr sz="1734" dirty="0">
              <a:latin typeface="Courier New"/>
              <a:cs typeface="Courier New"/>
            </a:endParaRPr>
          </a:p>
          <a:p>
            <a:pPr marL="692348">
              <a:lnSpc>
                <a:spcPts val="1964"/>
              </a:lnSpc>
            </a:pPr>
            <a:r>
              <a:rPr sz="1734" dirty="0">
                <a:solidFill>
                  <a:srgbClr val="000080"/>
                </a:solidFill>
                <a:latin typeface="Courier New"/>
                <a:cs typeface="Courier New"/>
              </a:rPr>
              <a:t>&lt;date</a:t>
            </a:r>
            <a:r>
              <a:rPr sz="1734" spc="-56" dirty="0">
                <a:solidFill>
                  <a:srgbClr val="000080"/>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r>
              <a:rPr sz="1734" dirty="0">
                <a:solidFill>
                  <a:srgbClr val="23292D"/>
                </a:solidFill>
                <a:latin typeface="Courier New"/>
                <a:cs typeface="Courier New"/>
              </a:rPr>
              <a:t>date</a:t>
            </a:r>
            <a:r>
              <a:rPr sz="1734" dirty="0">
                <a:solidFill>
                  <a:srgbClr val="000080"/>
                </a:solidFill>
                <a:latin typeface="Courier New"/>
                <a:cs typeface="Courier New"/>
              </a:rPr>
              <a:t>&lt;/date&gt;</a:t>
            </a:r>
            <a:endParaRPr sz="1734" dirty="0">
              <a:latin typeface="Courier New"/>
              <a:cs typeface="Courier New"/>
            </a:endParaRPr>
          </a:p>
          <a:p>
            <a:pPr marL="428030">
              <a:lnSpc>
                <a:spcPts val="1964"/>
              </a:lnSpc>
            </a:pPr>
            <a:r>
              <a:rPr sz="1734" dirty="0">
                <a:solidFill>
                  <a:srgbClr val="000080"/>
                </a:solidFill>
                <a:latin typeface="Courier New"/>
                <a:cs typeface="Courier New"/>
              </a:rPr>
              <a:t>&lt;/bibl&gt;</a:t>
            </a:r>
            <a:endParaRPr sz="1734" dirty="0">
              <a:latin typeface="Courier New"/>
              <a:cs typeface="Courier New"/>
            </a:endParaRPr>
          </a:p>
          <a:p>
            <a:pPr marL="163116">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81086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862697"/>
            <a:ext cx="7732514" cy="3299816"/>
            <a:chOff x="751495" y="3053543"/>
            <a:chExt cx="8248015" cy="3519804"/>
          </a:xfrm>
        </p:grpSpPr>
        <p:sp>
          <p:nvSpPr>
            <p:cNvPr id="3" name="object 3"/>
            <p:cNvSpPr/>
            <p:nvPr/>
          </p:nvSpPr>
          <p:spPr>
            <a:xfrm>
              <a:off x="756251" y="3058299"/>
              <a:ext cx="8238490" cy="3510279"/>
            </a:xfrm>
            <a:custGeom>
              <a:avLst/>
              <a:gdLst/>
              <a:ahLst/>
              <a:cxnLst/>
              <a:rect l="l" t="t" r="r" b="b"/>
              <a:pathLst>
                <a:path w="8238490" h="3510279">
                  <a:moveTo>
                    <a:pt x="8214128" y="3510148"/>
                  </a:moveTo>
                  <a:lnTo>
                    <a:pt x="23781" y="3510148"/>
                  </a:lnTo>
                  <a:lnTo>
                    <a:pt x="13377" y="3508662"/>
                  </a:lnTo>
                  <a:lnTo>
                    <a:pt x="5945" y="3504204"/>
                  </a:lnTo>
                  <a:lnTo>
                    <a:pt x="1486" y="3496772"/>
                  </a:lnTo>
                  <a:lnTo>
                    <a:pt x="0" y="348636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close/>
                </a:path>
              </a:pathLst>
            </a:custGeom>
            <a:solidFill>
              <a:srgbClr val="F6F8F9"/>
            </a:solidFill>
          </p:spPr>
          <p:txBody>
            <a:bodyPr wrap="square" lIns="0" tIns="0" rIns="0" bIns="0" rtlCol="0"/>
            <a:lstStyle/>
            <a:p>
              <a:endParaRPr/>
            </a:p>
          </p:txBody>
        </p:sp>
        <p:sp>
          <p:nvSpPr>
            <p:cNvPr id="4" name="object 4"/>
            <p:cNvSpPr/>
            <p:nvPr/>
          </p:nvSpPr>
          <p:spPr>
            <a:xfrm>
              <a:off x="756251" y="3058299"/>
              <a:ext cx="8238490" cy="3510279"/>
            </a:xfrm>
            <a:custGeom>
              <a:avLst/>
              <a:gdLst/>
              <a:ahLst/>
              <a:cxnLst/>
              <a:rect l="l" t="t" r="r" b="b"/>
              <a:pathLst>
                <a:path w="8238490" h="3510279">
                  <a:moveTo>
                    <a:pt x="0" y="348636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lnTo>
                    <a:pt x="23781" y="3510148"/>
                  </a:lnTo>
                  <a:lnTo>
                    <a:pt x="13377" y="3508662"/>
                  </a:lnTo>
                  <a:lnTo>
                    <a:pt x="5945" y="3504204"/>
                  </a:lnTo>
                  <a:lnTo>
                    <a:pt x="1486" y="3496772"/>
                  </a:lnTo>
                  <a:lnTo>
                    <a:pt x="0" y="348636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1084520" y="368379"/>
            <a:ext cx="3444949" cy="595951"/>
          </a:xfrm>
          <a:custGeom>
            <a:avLst/>
            <a:gdLst/>
            <a:ahLst/>
            <a:cxnLst/>
            <a:rect l="l" t="t" r="r" b="b"/>
            <a:pathLst>
              <a:path w="2045335" h="400050">
                <a:moveTo>
                  <a:pt x="2016670"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16670" y="0"/>
                </a:lnTo>
                <a:lnTo>
                  <a:pt x="2029155" y="1783"/>
                </a:lnTo>
                <a:lnTo>
                  <a:pt x="2038074" y="7134"/>
                </a:lnTo>
                <a:lnTo>
                  <a:pt x="2043424" y="16052"/>
                </a:lnTo>
                <a:lnTo>
                  <a:pt x="2045208" y="28537"/>
                </a:lnTo>
                <a:lnTo>
                  <a:pt x="2045208" y="370991"/>
                </a:lnTo>
                <a:lnTo>
                  <a:pt x="2043424" y="383476"/>
                </a:lnTo>
                <a:lnTo>
                  <a:pt x="2038074" y="392394"/>
                </a:lnTo>
                <a:lnTo>
                  <a:pt x="2029155" y="397745"/>
                </a:lnTo>
                <a:lnTo>
                  <a:pt x="2016670"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1317103" y="368379"/>
            <a:ext cx="5501878"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&lt;sourceDesc&gt; </a:t>
            </a:r>
            <a:r>
              <a:rPr sz="2672" dirty="0">
                <a:latin typeface="+mn-lt"/>
                <a:cs typeface="Comic Sans MS"/>
              </a:rPr>
              <a:t>(manuscrit)</a:t>
            </a:r>
          </a:p>
        </p:txBody>
      </p:sp>
      <p:sp>
        <p:nvSpPr>
          <p:cNvPr id="7" name="object 7"/>
          <p:cNvSpPr/>
          <p:nvPr/>
        </p:nvSpPr>
        <p:spPr>
          <a:xfrm>
            <a:off x="710480" y="1221774"/>
            <a:ext cx="1213247" cy="339328"/>
          </a:xfrm>
          <a:custGeom>
            <a:avLst/>
            <a:gdLst/>
            <a:ahLst/>
            <a:cxnLst/>
            <a:rect l="l" t="t" r="r" b="b"/>
            <a:pathLst>
              <a:path w="1294130" h="361950">
                <a:moveTo>
                  <a:pt x="1265175"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65175" y="0"/>
                </a:lnTo>
                <a:lnTo>
                  <a:pt x="1277660" y="1783"/>
                </a:lnTo>
                <a:lnTo>
                  <a:pt x="1286578" y="7134"/>
                </a:lnTo>
                <a:lnTo>
                  <a:pt x="1291929" y="16052"/>
                </a:lnTo>
                <a:lnTo>
                  <a:pt x="1293713" y="28537"/>
                </a:lnTo>
                <a:lnTo>
                  <a:pt x="1293713" y="332940"/>
                </a:lnTo>
                <a:lnTo>
                  <a:pt x="1291929" y="345426"/>
                </a:lnTo>
                <a:lnTo>
                  <a:pt x="1286578" y="354344"/>
                </a:lnTo>
                <a:lnTo>
                  <a:pt x="1277660" y="359695"/>
                </a:lnTo>
                <a:lnTo>
                  <a:pt x="1265175" y="361478"/>
                </a:lnTo>
                <a:close/>
              </a:path>
            </a:pathLst>
          </a:custGeom>
          <a:solidFill>
            <a:srgbClr val="1B1F22">
              <a:alpha val="5097"/>
            </a:srgbClr>
          </a:solidFill>
        </p:spPr>
        <p:txBody>
          <a:bodyPr wrap="square" lIns="0" tIns="0" rIns="0" bIns="0" rtlCol="0"/>
          <a:lstStyle/>
          <a:p>
            <a:endParaRPr/>
          </a:p>
        </p:txBody>
      </p:sp>
      <p:sp>
        <p:nvSpPr>
          <p:cNvPr id="8" name="object 8"/>
          <p:cNvSpPr/>
          <p:nvPr/>
        </p:nvSpPr>
        <p:spPr>
          <a:xfrm>
            <a:off x="6114825" y="1221774"/>
            <a:ext cx="954286" cy="339328"/>
          </a:xfrm>
          <a:custGeom>
            <a:avLst/>
            <a:gdLst/>
            <a:ahLst/>
            <a:cxnLst/>
            <a:rect l="l" t="t" r="r" b="b"/>
            <a:pathLst>
              <a:path w="1017904"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9" name="object 9"/>
          <p:cNvSpPr txBox="1"/>
          <p:nvPr/>
        </p:nvSpPr>
        <p:spPr>
          <a:xfrm>
            <a:off x="694114" y="1150690"/>
            <a:ext cx="7744409" cy="4885543"/>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&lt;msDesc&gt;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n'est pas aussi générique que </a:t>
            </a:r>
            <a:r>
              <a:rPr sz="1734" dirty="0">
                <a:solidFill>
                  <a:srgbClr val="23292D"/>
                </a:solidFill>
                <a:latin typeface="+mn-lt"/>
                <a:cs typeface="Courier New"/>
              </a:rPr>
              <a:t>&lt;bibl&gt; </a:t>
            </a:r>
            <a:r>
              <a:rPr sz="2438" dirty="0">
                <a:solidFill>
                  <a:srgbClr val="23292D"/>
                </a:solidFill>
                <a:latin typeface="+mn-lt"/>
                <a:cs typeface="Comic Sans MS"/>
              </a:rPr>
              <a:t>. Il a été  développé par les médiévistes pour les manuscrits, mais se trouve  désormais utilisé partout où la source est un document unique ou rare  </a:t>
            </a:r>
            <a:r>
              <a:rPr sz="2438" dirty="0">
                <a:solidFill>
                  <a:srgbClr val="23292D"/>
                </a:solidFill>
                <a:latin typeface="+mn-lt"/>
                <a:cs typeface="Cambria"/>
              </a:rPr>
              <a:t>(</a:t>
            </a:r>
            <a:r>
              <a:rPr sz="2438" dirty="0">
                <a:solidFill>
                  <a:srgbClr val="23292D"/>
                </a:solidFill>
                <a:latin typeface="+mn-lt"/>
                <a:cs typeface="Comic Sans MS"/>
              </a:rPr>
              <a:t>imprimé ancien, épigraphie…</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14"/>
              </a:spcBef>
            </a:pPr>
            <a:endParaRPr sz="1641" dirty="0">
              <a:latin typeface="Comic Sans MS"/>
              <a:cs typeface="Comic Sans MS"/>
            </a:endParaRPr>
          </a:p>
          <a:p>
            <a:pPr marR="5541764" algn="ctr">
              <a:lnSpc>
                <a:spcPts val="2025"/>
              </a:lnSpc>
            </a:pPr>
            <a:r>
              <a:rPr sz="1734" dirty="0">
                <a:solidFill>
                  <a:srgbClr val="000080"/>
                </a:solidFill>
                <a:latin typeface="Courier New"/>
                <a:cs typeface="Courier New"/>
              </a:rPr>
              <a:t>&lt;sourceDesc&gt;</a:t>
            </a:r>
            <a:endParaRPr sz="1734" dirty="0">
              <a:latin typeface="Courier New"/>
              <a:cs typeface="Courier New"/>
            </a:endParaRPr>
          </a:p>
          <a:p>
            <a:pPr marR="5541764" algn="ctr">
              <a:lnSpc>
                <a:spcPts val="1964"/>
              </a:lnSpc>
            </a:pPr>
            <a:r>
              <a:rPr sz="1734" dirty="0">
                <a:solidFill>
                  <a:srgbClr val="000080"/>
                </a:solidFill>
                <a:latin typeface="Courier New"/>
                <a:cs typeface="Courier New"/>
              </a:rPr>
              <a:t>&lt;msDesc&gt;</a:t>
            </a:r>
            <a:endParaRPr sz="1734" dirty="0">
              <a:latin typeface="Courier New"/>
              <a:cs typeface="Courier New"/>
            </a:endParaRPr>
          </a:p>
          <a:p>
            <a:pPr marR="4218384" algn="ctr">
              <a:lnSpc>
                <a:spcPts val="1964"/>
              </a:lnSpc>
            </a:pPr>
            <a:r>
              <a:rPr sz="1734" dirty="0">
                <a:solidFill>
                  <a:srgbClr val="000080"/>
                </a:solidFill>
                <a:latin typeface="Courier New"/>
                <a:cs typeface="Courier New"/>
              </a:rPr>
              <a:t>&lt;msIdentifier&gt;</a:t>
            </a:r>
            <a:endParaRPr sz="1734" dirty="0">
              <a:latin typeface="Courier New"/>
              <a:cs typeface="Courier New"/>
            </a:endParaRPr>
          </a:p>
          <a:p>
            <a:pPr marL="957263">
              <a:lnSpc>
                <a:spcPts val="1964"/>
              </a:lnSpc>
            </a:pPr>
            <a:r>
              <a:rPr sz="1734" dirty="0">
                <a:solidFill>
                  <a:srgbClr val="000080"/>
                </a:solidFill>
                <a:latin typeface="Courier New"/>
                <a:cs typeface="Courier New"/>
              </a:rPr>
              <a:t>&lt;country&gt;</a:t>
            </a:r>
            <a:r>
              <a:rPr sz="1734" dirty="0">
                <a:solidFill>
                  <a:srgbClr val="23292D"/>
                </a:solidFill>
                <a:latin typeface="Courier New"/>
                <a:cs typeface="Courier New"/>
              </a:rPr>
              <a:t>Pays</a:t>
            </a:r>
            <a:r>
              <a:rPr sz="1734" dirty="0">
                <a:solidFill>
                  <a:srgbClr val="000080"/>
                </a:solidFill>
                <a:latin typeface="Courier New"/>
                <a:cs typeface="Courier New"/>
              </a:rPr>
              <a:t>&lt;/country&gt;</a:t>
            </a:r>
            <a:endParaRPr sz="1734" dirty="0">
              <a:latin typeface="Courier New"/>
              <a:cs typeface="Courier New"/>
            </a:endParaRPr>
          </a:p>
          <a:p>
            <a:pPr marL="957263">
              <a:lnSpc>
                <a:spcPts val="1964"/>
              </a:lnSpc>
            </a:pPr>
            <a:r>
              <a:rPr sz="1734" dirty="0">
                <a:solidFill>
                  <a:srgbClr val="000080"/>
                </a:solidFill>
                <a:latin typeface="Courier New"/>
                <a:cs typeface="Courier New"/>
              </a:rPr>
              <a:t>&lt;settlement&gt;</a:t>
            </a:r>
            <a:r>
              <a:rPr sz="1734" dirty="0">
                <a:solidFill>
                  <a:srgbClr val="23292D"/>
                </a:solidFill>
                <a:latin typeface="Courier New"/>
                <a:cs typeface="Courier New"/>
              </a:rPr>
              <a:t>Ville</a:t>
            </a:r>
            <a:r>
              <a:rPr sz="1734" dirty="0">
                <a:solidFill>
                  <a:srgbClr val="000080"/>
                </a:solidFill>
                <a:latin typeface="Courier New"/>
                <a:cs typeface="Courier New"/>
              </a:rPr>
              <a:t>&lt;/settlement&gt;</a:t>
            </a:r>
            <a:endParaRPr sz="1734" dirty="0">
              <a:latin typeface="Courier New"/>
              <a:cs typeface="Courier New"/>
            </a:endParaRPr>
          </a:p>
          <a:p>
            <a:pPr marL="957263">
              <a:lnSpc>
                <a:spcPts val="1964"/>
              </a:lnSpc>
            </a:pPr>
            <a:r>
              <a:rPr sz="1734" dirty="0">
                <a:solidFill>
                  <a:srgbClr val="000080"/>
                </a:solidFill>
                <a:latin typeface="Courier New"/>
                <a:cs typeface="Courier New"/>
              </a:rPr>
              <a:t>&lt;institution&gt;</a:t>
            </a:r>
            <a:r>
              <a:rPr sz="1734" dirty="0">
                <a:solidFill>
                  <a:srgbClr val="23292D"/>
                </a:solidFill>
                <a:latin typeface="Courier New"/>
                <a:cs typeface="Courier New"/>
              </a:rPr>
              <a:t>Bibliothèque</a:t>
            </a:r>
            <a:r>
              <a:rPr sz="1734" dirty="0">
                <a:solidFill>
                  <a:srgbClr val="000080"/>
                </a:solidFill>
                <a:latin typeface="Courier New"/>
                <a:cs typeface="Courier New"/>
              </a:rPr>
              <a:t>&lt;/institution&gt;</a:t>
            </a:r>
            <a:endParaRPr sz="1734" dirty="0">
              <a:latin typeface="Courier New"/>
              <a:cs typeface="Courier New"/>
            </a:endParaRPr>
          </a:p>
          <a:p>
            <a:pPr marL="957263">
              <a:lnSpc>
                <a:spcPts val="1964"/>
              </a:lnSpc>
            </a:pPr>
            <a:r>
              <a:rPr sz="1734" dirty="0">
                <a:solidFill>
                  <a:srgbClr val="000080"/>
                </a:solidFill>
                <a:latin typeface="Courier New"/>
                <a:cs typeface="Courier New"/>
              </a:rPr>
              <a:t>&lt;repository&gt;</a:t>
            </a:r>
            <a:r>
              <a:rPr sz="1734" dirty="0">
                <a:solidFill>
                  <a:srgbClr val="23292D"/>
                </a:solidFill>
                <a:latin typeface="Courier New"/>
                <a:cs typeface="Courier New"/>
              </a:rPr>
              <a:t>Dépot</a:t>
            </a:r>
            <a:r>
              <a:rPr sz="1734" dirty="0">
                <a:solidFill>
                  <a:srgbClr val="000080"/>
                </a:solidFill>
                <a:latin typeface="Courier New"/>
                <a:cs typeface="Courier New"/>
              </a:rPr>
              <a:t>&lt;/repository&gt;</a:t>
            </a:r>
            <a:endParaRPr sz="1734" dirty="0">
              <a:latin typeface="Courier New"/>
              <a:cs typeface="Courier New"/>
            </a:endParaRPr>
          </a:p>
          <a:p>
            <a:pPr marL="957263">
              <a:lnSpc>
                <a:spcPts val="1964"/>
              </a:lnSpc>
            </a:pPr>
            <a:r>
              <a:rPr sz="1734" dirty="0">
                <a:solidFill>
                  <a:srgbClr val="000080"/>
                </a:solidFill>
                <a:latin typeface="Courier New"/>
                <a:cs typeface="Courier New"/>
              </a:rPr>
              <a:t>&lt;collection&gt;</a:t>
            </a:r>
            <a:r>
              <a:rPr sz="1734" dirty="0">
                <a:solidFill>
                  <a:srgbClr val="23292D"/>
                </a:solidFill>
                <a:latin typeface="Courier New"/>
                <a:cs typeface="Courier New"/>
              </a:rPr>
              <a:t>Collection</a:t>
            </a:r>
            <a:r>
              <a:rPr sz="1734" dirty="0">
                <a:solidFill>
                  <a:srgbClr val="000080"/>
                </a:solidFill>
                <a:latin typeface="Courier New"/>
                <a:cs typeface="Courier New"/>
              </a:rPr>
              <a:t>&lt;/collection&gt;</a:t>
            </a:r>
            <a:endParaRPr sz="1734" dirty="0">
              <a:latin typeface="Courier New"/>
              <a:cs typeface="Courier New"/>
            </a:endParaRPr>
          </a:p>
          <a:p>
            <a:pPr marL="957263">
              <a:lnSpc>
                <a:spcPts val="1964"/>
              </a:lnSpc>
            </a:pPr>
            <a:r>
              <a:rPr sz="1734" dirty="0">
                <a:solidFill>
                  <a:srgbClr val="000080"/>
                </a:solidFill>
                <a:latin typeface="Courier New"/>
                <a:cs typeface="Courier New"/>
              </a:rPr>
              <a:t>&lt;idno</a:t>
            </a:r>
            <a:r>
              <a:rPr sz="1734" spc="-61"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"shelfmark"</a:t>
            </a:r>
            <a:r>
              <a:rPr sz="1734" dirty="0">
                <a:solidFill>
                  <a:srgbClr val="000080"/>
                </a:solidFill>
                <a:latin typeface="Courier New"/>
                <a:cs typeface="Courier New"/>
              </a:rPr>
              <a:t>&gt;</a:t>
            </a:r>
            <a:r>
              <a:rPr sz="1734" dirty="0">
                <a:solidFill>
                  <a:srgbClr val="23292D"/>
                </a:solidFill>
                <a:latin typeface="Courier New"/>
                <a:cs typeface="Courier New"/>
              </a:rPr>
              <a:t>Cote</a:t>
            </a:r>
            <a:r>
              <a:rPr sz="1734" dirty="0">
                <a:solidFill>
                  <a:srgbClr val="000080"/>
                </a:solidFill>
                <a:latin typeface="Courier New"/>
                <a:cs typeface="Courier New"/>
              </a:rPr>
              <a:t>&lt;/idno&gt;</a:t>
            </a:r>
            <a:endParaRPr sz="1734" dirty="0">
              <a:latin typeface="Courier New"/>
              <a:cs typeface="Courier New"/>
            </a:endParaRPr>
          </a:p>
          <a:p>
            <a:pPr marL="692348">
              <a:lnSpc>
                <a:spcPts val="1964"/>
              </a:lnSpc>
            </a:pPr>
            <a:r>
              <a:rPr sz="1734" dirty="0">
                <a:solidFill>
                  <a:srgbClr val="000080"/>
                </a:solidFill>
                <a:latin typeface="Courier New"/>
                <a:cs typeface="Courier New"/>
              </a:rPr>
              <a:t>&lt;/msIdentifier&gt;</a:t>
            </a:r>
            <a:endParaRPr sz="1734" dirty="0">
              <a:latin typeface="Courier New"/>
              <a:cs typeface="Courier New"/>
            </a:endParaRPr>
          </a:p>
          <a:p>
            <a:pPr marR="5409605" algn="ctr">
              <a:lnSpc>
                <a:spcPts val="1964"/>
              </a:lnSpc>
            </a:pPr>
            <a:r>
              <a:rPr sz="1734" dirty="0">
                <a:solidFill>
                  <a:srgbClr val="000080"/>
                </a:solidFill>
                <a:latin typeface="Courier New"/>
                <a:cs typeface="Courier New"/>
              </a:rPr>
              <a:t>&lt;/msDesc&gt;</a:t>
            </a:r>
            <a:endParaRPr sz="1734" dirty="0">
              <a:latin typeface="Courier New"/>
              <a:cs typeface="Courier New"/>
            </a:endParaRPr>
          </a:p>
          <a:p>
            <a:pPr marR="5409009" algn="ctr">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389691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66154"/>
            <a:ext cx="5557830"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err="1">
                <a:latin typeface="+mn-lt"/>
                <a:cs typeface="Cambria"/>
              </a:rPr>
              <a:t>T</a:t>
            </a:r>
            <a:r>
              <a:rPr sz="3141" dirty="0" err="1">
                <a:latin typeface="+mn-lt"/>
                <a:cs typeface="Comic Sans MS"/>
              </a:rPr>
              <a:t>roisième</a:t>
            </a:r>
            <a:r>
              <a:rPr sz="3141" dirty="0">
                <a:latin typeface="+mn-lt"/>
                <a:cs typeface="Comic Sans MS"/>
              </a:rPr>
              <a:t> </a:t>
            </a:r>
            <a:r>
              <a:rPr lang="it-IT" sz="3141" dirty="0">
                <a:latin typeface="+mn-lt"/>
                <a:cs typeface="Comic Sans MS"/>
              </a:rPr>
              <a:t>part </a:t>
            </a:r>
            <a:r>
              <a:rPr lang="it-IT" sz="3141" dirty="0" err="1">
                <a:latin typeface="+mn-lt"/>
                <a:cs typeface="Comic Sans MS"/>
              </a:rPr>
              <a:t>du</a:t>
            </a:r>
            <a:r>
              <a:rPr lang="it-IT" sz="3141" dirty="0">
                <a:latin typeface="+mn-lt"/>
                <a:cs typeface="Comic Sans MS"/>
              </a:rPr>
              <a:t> TEI </a:t>
            </a:r>
            <a:r>
              <a:rPr lang="it-IT" sz="3141" dirty="0" err="1">
                <a:latin typeface="+mn-lt"/>
                <a:cs typeface="Comic Sans MS"/>
              </a:rPr>
              <a:t>Header</a:t>
            </a:r>
            <a:endParaRPr sz="3141" dirty="0">
              <a:latin typeface="+mn-lt"/>
              <a:cs typeface="Comic Sans MS"/>
            </a:endParaRPr>
          </a:p>
        </p:txBody>
      </p:sp>
    </p:spTree>
    <p:extLst>
      <p:ext uri="{BB962C8B-B14F-4D97-AF65-F5344CB8AC3E}">
        <p14:creationId xmlns:p14="http://schemas.microsoft.com/office/powerpoint/2010/main" val="2171185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925124"/>
            <a:ext cx="7732514" cy="3549848"/>
            <a:chOff x="751495" y="3120132"/>
            <a:chExt cx="8248015" cy="3786504"/>
          </a:xfrm>
        </p:grpSpPr>
        <p:sp>
          <p:nvSpPr>
            <p:cNvPr id="3" name="object 3"/>
            <p:cNvSpPr/>
            <p:nvPr/>
          </p:nvSpPr>
          <p:spPr>
            <a:xfrm>
              <a:off x="756251" y="3124888"/>
              <a:ext cx="8238490" cy="3776979"/>
            </a:xfrm>
            <a:custGeom>
              <a:avLst/>
              <a:gdLst/>
              <a:ahLst/>
              <a:cxnLst/>
              <a:rect l="l" t="t" r="r" b="b"/>
              <a:pathLst>
                <a:path w="8238490" h="3776979">
                  <a:moveTo>
                    <a:pt x="8214128" y="3776501"/>
                  </a:moveTo>
                  <a:lnTo>
                    <a:pt x="23781" y="3776501"/>
                  </a:lnTo>
                  <a:lnTo>
                    <a:pt x="13377" y="3775014"/>
                  </a:lnTo>
                  <a:lnTo>
                    <a:pt x="5945" y="3770553"/>
                  </a:lnTo>
                  <a:lnTo>
                    <a:pt x="1486" y="3763121"/>
                  </a:lnTo>
                  <a:lnTo>
                    <a:pt x="0" y="3752719"/>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3752719"/>
                  </a:lnTo>
                  <a:lnTo>
                    <a:pt x="8236423" y="3763121"/>
                  </a:lnTo>
                  <a:lnTo>
                    <a:pt x="8231964" y="3770553"/>
                  </a:lnTo>
                  <a:lnTo>
                    <a:pt x="8224532" y="3775014"/>
                  </a:lnTo>
                  <a:lnTo>
                    <a:pt x="8214128" y="3776501"/>
                  </a:lnTo>
                  <a:close/>
                </a:path>
              </a:pathLst>
            </a:custGeom>
            <a:solidFill>
              <a:srgbClr val="F6F8F9"/>
            </a:solidFill>
          </p:spPr>
          <p:txBody>
            <a:bodyPr wrap="square" lIns="0" tIns="0" rIns="0" bIns="0" rtlCol="0"/>
            <a:lstStyle/>
            <a:p>
              <a:endParaRPr/>
            </a:p>
          </p:txBody>
        </p:sp>
        <p:sp>
          <p:nvSpPr>
            <p:cNvPr id="4" name="object 4"/>
            <p:cNvSpPr/>
            <p:nvPr/>
          </p:nvSpPr>
          <p:spPr>
            <a:xfrm>
              <a:off x="756251" y="3124888"/>
              <a:ext cx="8238490" cy="3776979"/>
            </a:xfrm>
            <a:custGeom>
              <a:avLst/>
              <a:gdLst/>
              <a:ahLst/>
              <a:cxnLst/>
              <a:rect l="l" t="t" r="r" b="b"/>
              <a:pathLst>
                <a:path w="8238490" h="3776979">
                  <a:moveTo>
                    <a:pt x="0" y="3752719"/>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3752719"/>
                  </a:lnTo>
                  <a:lnTo>
                    <a:pt x="8236423" y="3763121"/>
                  </a:lnTo>
                  <a:lnTo>
                    <a:pt x="8231964" y="3770553"/>
                  </a:lnTo>
                  <a:lnTo>
                    <a:pt x="8224532" y="3775014"/>
                  </a:lnTo>
                  <a:lnTo>
                    <a:pt x="8214128" y="3776501"/>
                  </a:lnTo>
                  <a:lnTo>
                    <a:pt x="23781" y="3776501"/>
                  </a:lnTo>
                  <a:lnTo>
                    <a:pt x="13377" y="3775014"/>
                  </a:lnTo>
                  <a:lnTo>
                    <a:pt x="5945" y="3770553"/>
                  </a:lnTo>
                  <a:lnTo>
                    <a:pt x="1486" y="3763121"/>
                  </a:lnTo>
                  <a:lnTo>
                    <a:pt x="0" y="3752719"/>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83468"/>
            <a:ext cx="4260658" cy="50446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3200" dirty="0">
                <a:latin typeface="+mn-lt"/>
                <a:cs typeface="Cambria"/>
              </a:rPr>
              <a:t>N</a:t>
            </a:r>
            <a:r>
              <a:rPr sz="3200" dirty="0">
                <a:latin typeface="+mn-lt"/>
                <a:cs typeface="Comic Sans MS"/>
              </a:rPr>
              <a:t>on à l</a:t>
            </a:r>
            <a:r>
              <a:rPr sz="3200" dirty="0">
                <a:latin typeface="+mn-lt"/>
                <a:cs typeface="Georgia"/>
              </a:rPr>
              <a:t>'</a:t>
            </a:r>
            <a:r>
              <a:rPr sz="3200" dirty="0">
                <a:latin typeface="+mn-lt"/>
                <a:cs typeface="Comic Sans MS"/>
              </a:rPr>
              <a:t>anarchie! (</a:t>
            </a:r>
            <a:r>
              <a:rPr sz="3200" dirty="0">
                <a:latin typeface="+mn-lt"/>
                <a:cs typeface="Cambria"/>
              </a:rPr>
              <a:t>NON</a:t>
            </a:r>
            <a:r>
              <a:rPr sz="3200" dirty="0">
                <a:latin typeface="+mn-lt"/>
                <a:cs typeface="Comic Sans MS"/>
              </a:rPr>
              <a:t>!)</a:t>
            </a:r>
          </a:p>
        </p:txBody>
      </p:sp>
      <p:sp>
        <p:nvSpPr>
          <p:cNvPr id="6" name="object 6"/>
          <p:cNvSpPr/>
          <p:nvPr/>
        </p:nvSpPr>
        <p:spPr>
          <a:xfrm>
            <a:off x="694114" y="2492783"/>
            <a:ext cx="1312987" cy="373005"/>
          </a:xfrm>
          <a:custGeom>
            <a:avLst/>
            <a:gdLst/>
            <a:ahLst/>
            <a:cxnLst/>
            <a:rect l="l" t="t" r="r" b="b"/>
            <a:pathLst>
              <a:path w="1731645" h="371475">
                <a:moveTo>
                  <a:pt x="170275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42453"/>
                </a:lnTo>
                <a:lnTo>
                  <a:pt x="1729509" y="354938"/>
                </a:lnTo>
                <a:lnTo>
                  <a:pt x="1724158" y="363856"/>
                </a:lnTo>
                <a:lnTo>
                  <a:pt x="1715240" y="369207"/>
                </a:lnTo>
                <a:lnTo>
                  <a:pt x="1702754" y="370991"/>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3097926" y="2505873"/>
            <a:ext cx="1235059" cy="338650"/>
          </a:xfrm>
          <a:custGeom>
            <a:avLst/>
            <a:gdLst/>
            <a:ahLst/>
            <a:cxnLst/>
            <a:rect l="l" t="t" r="r" b="b"/>
            <a:pathLst>
              <a:path w="1731645" h="371475">
                <a:moveTo>
                  <a:pt x="170275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42453"/>
                </a:lnTo>
                <a:lnTo>
                  <a:pt x="1729509" y="354938"/>
                </a:lnTo>
                <a:lnTo>
                  <a:pt x="1724158" y="363856"/>
                </a:lnTo>
                <a:lnTo>
                  <a:pt x="1715240" y="369207"/>
                </a:lnTo>
                <a:lnTo>
                  <a:pt x="1702754"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714939" y="943757"/>
            <a:ext cx="7321153" cy="5526744"/>
          </a:xfrm>
          <a:prstGeom prst="rect">
            <a:avLst/>
          </a:prstGeom>
        </p:spPr>
        <p:txBody>
          <a:bodyPr vert="horz" wrap="square" lIns="0" tIns="13691" rIns="0" bIns="0" rtlCol="0">
            <a:spAutoFit/>
          </a:bodyPr>
          <a:lstStyle/>
          <a:p>
            <a:pPr marL="11906" marR="4763" algn="just">
              <a:lnSpc>
                <a:spcPts val="3019"/>
              </a:lnSpc>
              <a:spcBef>
                <a:spcPts val="107"/>
              </a:spcBef>
            </a:pPr>
            <a:r>
              <a:rPr sz="2438" dirty="0">
                <a:solidFill>
                  <a:srgbClr val="23292D"/>
                </a:solidFill>
                <a:latin typeface="+mn-lt"/>
                <a:cs typeface="Comic Sans MS"/>
              </a:rPr>
              <a:t>Il est non seulement nécessaire de connaître le nom des balises et  l'endroit où il est possible de les utiliser, mais aussi leur ordre  d'enchaînement. Si cela est vrai dans tout le document TEI, c'est  particulièrement vrai dans le </a:t>
            </a:r>
            <a:r>
              <a:rPr sz="1734" dirty="0">
                <a:solidFill>
                  <a:srgbClr val="23292D"/>
                </a:solidFill>
                <a:latin typeface="+mn-lt"/>
                <a:cs typeface="Courier New"/>
              </a:rPr>
              <a:t>&lt;teiHeader&gt; </a:t>
            </a:r>
            <a:r>
              <a:rPr sz="2438" dirty="0">
                <a:solidFill>
                  <a:srgbClr val="23292D"/>
                </a:solidFill>
                <a:latin typeface="+mn-lt"/>
                <a:cs typeface="Comic Sans MS"/>
              </a:rPr>
              <a:t>. Ainsi, ce </a:t>
            </a:r>
            <a:r>
              <a:rPr sz="1734" dirty="0">
                <a:solidFill>
                  <a:srgbClr val="23292D"/>
                </a:solidFill>
                <a:latin typeface="+mn-lt"/>
                <a:cs typeface="Courier New"/>
              </a:rPr>
              <a:t>&lt;teiHeader&gt;  </a:t>
            </a:r>
            <a:r>
              <a:rPr sz="2438" dirty="0">
                <a:solidFill>
                  <a:srgbClr val="23292D"/>
                </a:solidFill>
                <a:latin typeface="+mn-lt"/>
                <a:cs typeface="Comic Sans MS"/>
              </a:rPr>
              <a:t>n'est pas valide</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endParaRPr sz="1734" dirty="0">
              <a:latin typeface="Courier New"/>
              <a:cs typeface="Courier New"/>
            </a:endParaRPr>
          </a:p>
          <a:p>
            <a:pPr marL="957263">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a:t>
            </a:r>
            <a:r>
              <a:rPr sz="1734" spc="-9" dirty="0">
                <a:solidFill>
                  <a:srgbClr val="23292D"/>
                </a:solidFill>
                <a:latin typeface="Courier New"/>
                <a:cs typeface="Courier New"/>
              </a:rPr>
              <a:t> </a:t>
            </a:r>
            <a:r>
              <a:rPr sz="1734" dirty="0">
                <a:solidFill>
                  <a:srgbClr val="23292D"/>
                </a:solidFill>
                <a:latin typeface="Courier New"/>
                <a:cs typeface="Courier New"/>
              </a:rPr>
              <a:t>à</a:t>
            </a:r>
            <a:r>
              <a:rPr sz="1734" spc="-5" dirty="0">
                <a:solidFill>
                  <a:srgbClr val="23292D"/>
                </a:solidFill>
                <a:latin typeface="Courier New"/>
                <a:cs typeface="Courier New"/>
              </a:rPr>
              <a:t> </a:t>
            </a:r>
            <a:r>
              <a:rPr sz="1734" dirty="0">
                <a:solidFill>
                  <a:srgbClr val="23292D"/>
                </a:solidFill>
                <a:latin typeface="Courier New"/>
                <a:cs typeface="Courier New"/>
              </a:rPr>
              <a:t>propos</a:t>
            </a:r>
            <a:r>
              <a:rPr sz="1734" spc="-5"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la</a:t>
            </a:r>
            <a:r>
              <a:rPr sz="1734" spc="-5" dirty="0">
                <a:solidFill>
                  <a:srgbClr val="23292D"/>
                </a:solidFill>
                <a:latin typeface="Courier New"/>
                <a:cs typeface="Courier New"/>
              </a:rPr>
              <a:t> source</a:t>
            </a:r>
            <a:r>
              <a:rPr sz="1734" spc="-5" dirty="0">
                <a:solidFill>
                  <a:srgbClr val="000080"/>
                </a:solidFill>
                <a:latin typeface="Courier New"/>
                <a:cs typeface="Courier New"/>
              </a:rPr>
              <a:t>&lt;/p&gt;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endParaRPr sz="1734" dirty="0">
              <a:latin typeface="Courier New"/>
              <a:cs typeface="Courier New"/>
            </a:endParaRPr>
          </a:p>
          <a:p>
            <a:pPr marL="957263">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Titre</a:t>
            </a:r>
            <a:r>
              <a:rPr sz="1734" spc="-5" dirty="0">
                <a:solidFill>
                  <a:srgbClr val="000080"/>
                </a:solidFill>
                <a:latin typeface="Courier New"/>
                <a:cs typeface="Courier New"/>
              </a:rPr>
              <a:t>&lt;/title&gt;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957263">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Informations</a:t>
            </a:r>
            <a:r>
              <a:rPr sz="1734" spc="-14" dirty="0">
                <a:solidFill>
                  <a:srgbClr val="23292D"/>
                </a:solidFill>
                <a:latin typeface="Courier New"/>
                <a:cs typeface="Courier New"/>
              </a:rPr>
              <a:t> </a:t>
            </a:r>
            <a:r>
              <a:rPr sz="1734" dirty="0">
                <a:solidFill>
                  <a:srgbClr val="23292D"/>
                </a:solidFill>
                <a:latin typeface="Courier New"/>
                <a:cs typeface="Courier New"/>
              </a:rPr>
              <a:t>relatives</a:t>
            </a:r>
            <a:r>
              <a:rPr sz="1734" spc="-14" dirty="0">
                <a:solidFill>
                  <a:srgbClr val="23292D"/>
                </a:solidFill>
                <a:latin typeface="Courier New"/>
                <a:cs typeface="Courier New"/>
              </a:rPr>
              <a:t> </a:t>
            </a:r>
            <a:r>
              <a:rPr sz="1734" dirty="0">
                <a:solidFill>
                  <a:srgbClr val="23292D"/>
                </a:solidFill>
                <a:latin typeface="Courier New"/>
                <a:cs typeface="Courier New"/>
              </a:rPr>
              <a:t>à</a:t>
            </a:r>
            <a:r>
              <a:rPr sz="1734" spc="-14" dirty="0">
                <a:solidFill>
                  <a:srgbClr val="23292D"/>
                </a:solidFill>
                <a:latin typeface="Courier New"/>
                <a:cs typeface="Courier New"/>
              </a:rPr>
              <a:t> </a:t>
            </a:r>
            <a:r>
              <a:rPr sz="1734" dirty="0">
                <a:solidFill>
                  <a:srgbClr val="23292D"/>
                </a:solidFill>
                <a:latin typeface="Courier New"/>
                <a:cs typeface="Courier New"/>
              </a:rPr>
              <a:t>la</a:t>
            </a:r>
            <a:r>
              <a:rPr sz="1734" spc="-14" dirty="0">
                <a:solidFill>
                  <a:srgbClr val="23292D"/>
                </a:solidFill>
                <a:latin typeface="Courier New"/>
                <a:cs typeface="Courier New"/>
              </a:rPr>
              <a:t> </a:t>
            </a:r>
            <a:r>
              <a:rPr sz="1734" dirty="0">
                <a:solidFill>
                  <a:srgbClr val="23292D"/>
                </a:solidFill>
                <a:latin typeface="Courier New"/>
                <a:cs typeface="Courier New"/>
              </a:rPr>
              <a:t>publication</a:t>
            </a:r>
            <a:r>
              <a:rPr sz="1734" dirty="0">
                <a:solidFill>
                  <a:srgbClr val="000080"/>
                </a:solidFill>
                <a:latin typeface="Courier New"/>
                <a:cs typeface="Courier New"/>
              </a:rPr>
              <a:t>&lt;/p&gt;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2320207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80398"/>
            <a:ext cx="7732514" cy="2051447"/>
            <a:chOff x="751495" y="1579091"/>
            <a:chExt cx="8248015" cy="2188210"/>
          </a:xfrm>
        </p:grpSpPr>
        <p:sp>
          <p:nvSpPr>
            <p:cNvPr id="3" name="object 3"/>
            <p:cNvSpPr/>
            <p:nvPr/>
          </p:nvSpPr>
          <p:spPr>
            <a:xfrm>
              <a:off x="756251" y="1583847"/>
              <a:ext cx="8238490" cy="2178685"/>
            </a:xfrm>
            <a:custGeom>
              <a:avLst/>
              <a:gdLst/>
              <a:ahLst/>
              <a:cxnLst/>
              <a:rect l="l" t="t" r="r" b="b"/>
              <a:pathLst>
                <a:path w="8238490" h="2178685">
                  <a:moveTo>
                    <a:pt x="8214128" y="2178384"/>
                  </a:moveTo>
                  <a:lnTo>
                    <a:pt x="23781" y="2178384"/>
                  </a:lnTo>
                  <a:lnTo>
                    <a:pt x="13377" y="2176897"/>
                  </a:lnTo>
                  <a:lnTo>
                    <a:pt x="5945" y="2172437"/>
                  </a:lnTo>
                  <a:lnTo>
                    <a:pt x="1486" y="2165005"/>
                  </a:lnTo>
                  <a:lnTo>
                    <a:pt x="0" y="2154603"/>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2154603"/>
                  </a:lnTo>
                  <a:lnTo>
                    <a:pt x="8236423" y="2165005"/>
                  </a:lnTo>
                  <a:lnTo>
                    <a:pt x="8231964" y="2172437"/>
                  </a:lnTo>
                  <a:lnTo>
                    <a:pt x="8224532" y="2176897"/>
                  </a:lnTo>
                  <a:lnTo>
                    <a:pt x="8214128" y="2178384"/>
                  </a:lnTo>
                  <a:close/>
                </a:path>
              </a:pathLst>
            </a:custGeom>
            <a:solidFill>
              <a:srgbClr val="F6F8F9"/>
            </a:solidFill>
          </p:spPr>
          <p:txBody>
            <a:bodyPr wrap="square" lIns="0" tIns="0" rIns="0" bIns="0" rtlCol="0"/>
            <a:lstStyle/>
            <a:p>
              <a:endParaRPr/>
            </a:p>
          </p:txBody>
        </p:sp>
        <p:sp>
          <p:nvSpPr>
            <p:cNvPr id="4" name="object 4"/>
            <p:cNvSpPr/>
            <p:nvPr/>
          </p:nvSpPr>
          <p:spPr>
            <a:xfrm>
              <a:off x="756251" y="1583847"/>
              <a:ext cx="8238490" cy="2178685"/>
            </a:xfrm>
            <a:custGeom>
              <a:avLst/>
              <a:gdLst/>
              <a:ahLst/>
              <a:cxnLst/>
              <a:rect l="l" t="t" r="r" b="b"/>
              <a:pathLst>
                <a:path w="8238490" h="2178685">
                  <a:moveTo>
                    <a:pt x="0" y="2154603"/>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2154603"/>
                  </a:lnTo>
                  <a:lnTo>
                    <a:pt x="8236423" y="2165005"/>
                  </a:lnTo>
                  <a:lnTo>
                    <a:pt x="8231964" y="2172437"/>
                  </a:lnTo>
                  <a:lnTo>
                    <a:pt x="8224532" y="2176897"/>
                  </a:lnTo>
                  <a:lnTo>
                    <a:pt x="8214128" y="2178384"/>
                  </a:lnTo>
                  <a:lnTo>
                    <a:pt x="23781" y="2178384"/>
                  </a:lnTo>
                  <a:lnTo>
                    <a:pt x="13377" y="2176897"/>
                  </a:lnTo>
                  <a:lnTo>
                    <a:pt x="5945" y="2172437"/>
                  </a:lnTo>
                  <a:lnTo>
                    <a:pt x="1486" y="2165005"/>
                  </a:lnTo>
                  <a:lnTo>
                    <a:pt x="0" y="2154603"/>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583883"/>
            <a:ext cx="7732514" cy="1802011"/>
            <a:chOff x="751495" y="4889475"/>
            <a:chExt cx="8248015" cy="1922145"/>
          </a:xfrm>
        </p:grpSpPr>
        <p:sp>
          <p:nvSpPr>
            <p:cNvPr id="6" name="object 6"/>
            <p:cNvSpPr/>
            <p:nvPr/>
          </p:nvSpPr>
          <p:spPr>
            <a:xfrm>
              <a:off x="756251" y="4894231"/>
              <a:ext cx="8238490" cy="1912620"/>
            </a:xfrm>
            <a:custGeom>
              <a:avLst/>
              <a:gdLst/>
              <a:ahLst/>
              <a:cxnLst/>
              <a:rect l="l" t="t" r="r" b="b"/>
              <a:pathLst>
                <a:path w="8238490" h="1912620">
                  <a:moveTo>
                    <a:pt x="8214128" y="1912032"/>
                  </a:moveTo>
                  <a:lnTo>
                    <a:pt x="23781" y="1912032"/>
                  </a:lnTo>
                  <a:lnTo>
                    <a:pt x="13377" y="1910544"/>
                  </a:lnTo>
                  <a:lnTo>
                    <a:pt x="5945" y="1906084"/>
                  </a:lnTo>
                  <a:lnTo>
                    <a:pt x="1486" y="1898652"/>
                  </a:lnTo>
                  <a:lnTo>
                    <a:pt x="0" y="1888250"/>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close/>
                </a:path>
              </a:pathLst>
            </a:custGeom>
            <a:solidFill>
              <a:srgbClr val="F6F8F9"/>
            </a:solidFill>
          </p:spPr>
          <p:txBody>
            <a:bodyPr wrap="square" lIns="0" tIns="0" rIns="0" bIns="0" rtlCol="0"/>
            <a:lstStyle/>
            <a:p>
              <a:endParaRPr/>
            </a:p>
          </p:txBody>
        </p:sp>
        <p:sp>
          <p:nvSpPr>
            <p:cNvPr id="7" name="object 7"/>
            <p:cNvSpPr/>
            <p:nvPr/>
          </p:nvSpPr>
          <p:spPr>
            <a:xfrm>
              <a:off x="756251" y="4894231"/>
              <a:ext cx="8238490" cy="1912620"/>
            </a:xfrm>
            <a:custGeom>
              <a:avLst/>
              <a:gdLst/>
              <a:ahLst/>
              <a:cxnLst/>
              <a:rect l="l" t="t" r="r" b="b"/>
              <a:pathLst>
                <a:path w="8238490" h="1912620">
                  <a:moveTo>
                    <a:pt x="0" y="1888250"/>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lnTo>
                    <a:pt x="23781" y="1912032"/>
                  </a:lnTo>
                  <a:lnTo>
                    <a:pt x="13377" y="1910544"/>
                  </a:lnTo>
                  <a:lnTo>
                    <a:pt x="5945" y="1906084"/>
                  </a:lnTo>
                  <a:lnTo>
                    <a:pt x="1486" y="1898652"/>
                  </a:lnTo>
                  <a:lnTo>
                    <a:pt x="0" y="1888250"/>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694114" y="392709"/>
            <a:ext cx="2495653"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B</a:t>
            </a:r>
            <a:r>
              <a:rPr sz="2672" dirty="0">
                <a:latin typeface="+mn-lt"/>
                <a:cs typeface="Comic Sans MS"/>
              </a:rPr>
              <a:t>igger than big</a:t>
            </a:r>
          </a:p>
        </p:txBody>
      </p:sp>
      <p:sp>
        <p:nvSpPr>
          <p:cNvPr id="9" name="object 9"/>
          <p:cNvSpPr/>
          <p:nvPr/>
        </p:nvSpPr>
        <p:spPr>
          <a:xfrm>
            <a:off x="710470" y="3709916"/>
            <a:ext cx="2764631" cy="731639"/>
          </a:xfrm>
          <a:custGeom>
            <a:avLst/>
            <a:gdLst/>
            <a:ahLst/>
            <a:cxnLst/>
            <a:rect l="l" t="t" r="r" b="b"/>
            <a:pathLst>
              <a:path w="2948940" h="780414">
                <a:moveTo>
                  <a:pt x="1721789" y="437578"/>
                </a:moveTo>
                <a:lnTo>
                  <a:pt x="1719999" y="425094"/>
                </a:lnTo>
                <a:lnTo>
                  <a:pt x="1714652" y="416179"/>
                </a:lnTo>
                <a:lnTo>
                  <a:pt x="1705737" y="410832"/>
                </a:lnTo>
                <a:lnTo>
                  <a:pt x="1693252" y="409041"/>
                </a:lnTo>
                <a:lnTo>
                  <a:pt x="28536" y="409041"/>
                </a:lnTo>
                <a:lnTo>
                  <a:pt x="16052" y="410832"/>
                </a:lnTo>
                <a:lnTo>
                  <a:pt x="7137" y="416179"/>
                </a:lnTo>
                <a:lnTo>
                  <a:pt x="1790" y="425094"/>
                </a:lnTo>
                <a:lnTo>
                  <a:pt x="0" y="437578"/>
                </a:lnTo>
                <a:lnTo>
                  <a:pt x="0" y="751497"/>
                </a:lnTo>
                <a:lnTo>
                  <a:pt x="1790" y="763981"/>
                </a:lnTo>
                <a:lnTo>
                  <a:pt x="7137" y="772896"/>
                </a:lnTo>
                <a:lnTo>
                  <a:pt x="16052" y="778256"/>
                </a:lnTo>
                <a:lnTo>
                  <a:pt x="28536" y="780034"/>
                </a:lnTo>
                <a:lnTo>
                  <a:pt x="1693252" y="780034"/>
                </a:lnTo>
                <a:lnTo>
                  <a:pt x="1705737" y="778256"/>
                </a:lnTo>
                <a:lnTo>
                  <a:pt x="1714652" y="772896"/>
                </a:lnTo>
                <a:lnTo>
                  <a:pt x="1719999" y="763981"/>
                </a:lnTo>
                <a:lnTo>
                  <a:pt x="1721789" y="751497"/>
                </a:lnTo>
                <a:lnTo>
                  <a:pt x="1721789" y="437578"/>
                </a:lnTo>
                <a:close/>
              </a:path>
              <a:path w="2948940" h="780414">
                <a:moveTo>
                  <a:pt x="2948914" y="28536"/>
                </a:moveTo>
                <a:lnTo>
                  <a:pt x="2947124" y="16052"/>
                </a:lnTo>
                <a:lnTo>
                  <a:pt x="2941777" y="7137"/>
                </a:lnTo>
                <a:lnTo>
                  <a:pt x="2932861" y="1790"/>
                </a:lnTo>
                <a:lnTo>
                  <a:pt x="2920377" y="0"/>
                </a:lnTo>
                <a:lnTo>
                  <a:pt x="1398358" y="0"/>
                </a:lnTo>
                <a:lnTo>
                  <a:pt x="1385874" y="1790"/>
                </a:lnTo>
                <a:lnTo>
                  <a:pt x="1376946" y="7137"/>
                </a:lnTo>
                <a:lnTo>
                  <a:pt x="1371600" y="16052"/>
                </a:lnTo>
                <a:lnTo>
                  <a:pt x="1369822" y="28536"/>
                </a:lnTo>
                <a:lnTo>
                  <a:pt x="1369822" y="342455"/>
                </a:lnTo>
                <a:lnTo>
                  <a:pt x="1371600" y="354939"/>
                </a:lnTo>
                <a:lnTo>
                  <a:pt x="1376946" y="363855"/>
                </a:lnTo>
                <a:lnTo>
                  <a:pt x="1385874" y="369214"/>
                </a:lnTo>
                <a:lnTo>
                  <a:pt x="1398358" y="370992"/>
                </a:lnTo>
                <a:lnTo>
                  <a:pt x="2920377" y="370992"/>
                </a:lnTo>
                <a:lnTo>
                  <a:pt x="2932861" y="369214"/>
                </a:lnTo>
                <a:lnTo>
                  <a:pt x="2941777" y="363855"/>
                </a:lnTo>
                <a:lnTo>
                  <a:pt x="2947124" y="354939"/>
                </a:lnTo>
                <a:lnTo>
                  <a:pt x="2948914" y="342455"/>
                </a:lnTo>
                <a:lnTo>
                  <a:pt x="2948914" y="28536"/>
                </a:lnTo>
                <a:close/>
              </a:path>
            </a:pathLst>
          </a:custGeom>
          <a:solidFill>
            <a:srgbClr val="1B1F22">
              <a:alpha val="5097"/>
            </a:srgbClr>
          </a:solidFill>
        </p:spPr>
        <p:txBody>
          <a:bodyPr wrap="square" lIns="0" tIns="0" rIns="0" bIns="0" rtlCol="0"/>
          <a:lstStyle/>
          <a:p>
            <a:endParaRPr/>
          </a:p>
        </p:txBody>
      </p:sp>
      <p:sp>
        <p:nvSpPr>
          <p:cNvPr id="10" name="object 10"/>
          <p:cNvSpPr txBox="1"/>
          <p:nvPr/>
        </p:nvSpPr>
        <p:spPr>
          <a:xfrm>
            <a:off x="694113" y="918822"/>
            <a:ext cx="7744409" cy="5327492"/>
          </a:xfrm>
          <a:prstGeom prst="rect">
            <a:avLst/>
          </a:prstGeom>
        </p:spPr>
        <p:txBody>
          <a:bodyPr vert="horz" wrap="square" lIns="0" tIns="11311" rIns="0" bIns="0" rtlCol="0">
            <a:spAutoFit/>
          </a:bodyPr>
          <a:lstStyle/>
          <a:p>
            <a:pPr marL="11906">
              <a:spcBef>
                <a:spcPts val="89"/>
              </a:spcBef>
            </a:pPr>
            <a:r>
              <a:rPr sz="2438" dirty="0">
                <a:solidFill>
                  <a:srgbClr val="23292D"/>
                </a:solidFill>
                <a:latin typeface="+mn-lt"/>
                <a:cs typeface="Comic Sans MS"/>
              </a:rPr>
              <a:t>La structure</a:t>
            </a:r>
            <a:endParaRPr sz="2438" dirty="0">
              <a:latin typeface="+mn-lt"/>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signifie que </a:t>
            </a:r>
            <a:r>
              <a:rPr sz="1734" dirty="0">
                <a:solidFill>
                  <a:srgbClr val="23292D"/>
                </a:solidFill>
                <a:latin typeface="+mn-lt"/>
                <a:cs typeface="Courier New"/>
              </a:rPr>
              <a:t>&lt;fileDesc&gt; </a:t>
            </a:r>
            <a:r>
              <a:rPr sz="2438" dirty="0">
                <a:solidFill>
                  <a:srgbClr val="23292D"/>
                </a:solidFill>
                <a:latin typeface="+mn-lt"/>
                <a:cs typeface="Comic Sans MS"/>
              </a:rPr>
              <a:t>n'est pas la seule balise possible dans</a:t>
            </a:r>
            <a:endParaRPr sz="2438" dirty="0">
              <a:latin typeface="+mn-lt"/>
              <a:cs typeface="Comic Sans MS"/>
            </a:endParaRPr>
          </a:p>
          <a:p>
            <a:pPr marL="91678">
              <a:spcBef>
                <a:spcPts val="94"/>
              </a:spcBef>
            </a:pPr>
            <a:r>
              <a:rPr sz="1734" dirty="0">
                <a:solidFill>
                  <a:srgbClr val="23292D"/>
                </a:solidFill>
                <a:latin typeface="+mn-lt"/>
                <a:cs typeface="Courier New"/>
              </a:rPr>
              <a:t>&lt;teiHeader&gt; </a:t>
            </a:r>
            <a:r>
              <a:rPr sz="2438" dirty="0">
                <a:solidFill>
                  <a:srgbClr val="23292D"/>
                </a:solidFill>
                <a:latin typeface="+mn-lt"/>
                <a:cs typeface="Comic Sans MS"/>
              </a:rPr>
              <a:t>. Peuvent ainsi être ajoutées </a:t>
            </a:r>
            <a:r>
              <a:rPr sz="2438" dirty="0">
                <a:solidFill>
                  <a:srgbClr val="23292D"/>
                </a:solidFill>
                <a:latin typeface="+mn-lt"/>
                <a:cs typeface="Cambria"/>
              </a:rPr>
              <a:t>(</a:t>
            </a:r>
            <a:r>
              <a:rPr sz="2438" dirty="0">
                <a:solidFill>
                  <a:srgbClr val="23292D"/>
                </a:solidFill>
                <a:latin typeface="+mn-lt"/>
                <a:cs typeface="Trebuchet MS"/>
              </a:rPr>
              <a:t>dan</a:t>
            </a:r>
            <a:r>
              <a:rPr sz="2438" dirty="0">
                <a:solidFill>
                  <a:srgbClr val="23292D"/>
                </a:solidFill>
                <a:latin typeface="+mn-lt"/>
                <a:cs typeface="Yu Gothic Medium"/>
              </a:rPr>
              <a:t>s </a:t>
            </a:r>
            <a:r>
              <a:rPr sz="2438" dirty="0">
                <a:solidFill>
                  <a:srgbClr val="23292D"/>
                </a:solidFill>
                <a:latin typeface="+mn-lt"/>
                <a:cs typeface="Trebuchet MS"/>
              </a:rPr>
              <a:t>ce</a:t>
            </a:r>
            <a:r>
              <a:rPr sz="2438" dirty="0">
                <a:solidFill>
                  <a:srgbClr val="23292D"/>
                </a:solidFill>
                <a:latin typeface="+mn-lt"/>
                <a:cs typeface="Yu Gothic Medium"/>
              </a:rPr>
              <a:t>t or</a:t>
            </a:r>
            <a:r>
              <a:rPr sz="2438" dirty="0">
                <a:solidFill>
                  <a:srgbClr val="23292D"/>
                </a:solidFill>
                <a:latin typeface="+mn-lt"/>
                <a:cs typeface="Trebuchet MS"/>
              </a:rPr>
              <a:t>d</a:t>
            </a:r>
            <a:r>
              <a:rPr sz="2438" dirty="0">
                <a:solidFill>
                  <a:srgbClr val="23292D"/>
                </a:solidFill>
                <a:latin typeface="+mn-lt"/>
                <a:cs typeface="Yu Gothic Medium"/>
              </a:rPr>
              <a:t>r</a:t>
            </a:r>
            <a:r>
              <a:rPr sz="2438" dirty="0">
                <a:solidFill>
                  <a:srgbClr val="23292D"/>
                </a:solidFill>
                <a:latin typeface="+mn-lt"/>
                <a:cs typeface="Trebuchet MS"/>
              </a:rPr>
              <a:t>e</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r>
              <a:rPr sz="1734" dirty="0">
                <a:solidFill>
                  <a:srgbClr val="23292D"/>
                </a:solidFill>
                <a:latin typeface="Courier New"/>
                <a:cs typeface="Courier New"/>
              </a:rPr>
              <a:t>…</a:t>
            </a:r>
            <a:r>
              <a:rPr sz="1734" dirty="0">
                <a:solidFill>
                  <a:srgbClr val="000080"/>
                </a:solidFill>
                <a:latin typeface="Courier New"/>
                <a:cs typeface="Courier New"/>
              </a:rPr>
              <a:t>&lt;/fileDesc&gt;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&lt;encodingDesc&gt;</a:t>
            </a:r>
            <a:r>
              <a:rPr sz="1734" dirty="0">
                <a:solidFill>
                  <a:srgbClr val="23292D"/>
                </a:solidFill>
                <a:latin typeface="Courier New"/>
                <a:cs typeface="Courier New"/>
              </a:rPr>
              <a:t>…</a:t>
            </a:r>
            <a:r>
              <a:rPr sz="1734" dirty="0">
                <a:solidFill>
                  <a:srgbClr val="000080"/>
                </a:solidFill>
                <a:latin typeface="Courier New"/>
                <a:cs typeface="Courier New"/>
              </a:rPr>
              <a:t>&lt;/encodingDesc&gt;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&lt;profileDesc&gt;</a:t>
            </a:r>
            <a:r>
              <a:rPr sz="1734" dirty="0">
                <a:solidFill>
                  <a:srgbClr val="23292D"/>
                </a:solidFill>
                <a:latin typeface="Courier New"/>
                <a:cs typeface="Courier New"/>
              </a:rPr>
              <a:t>…</a:t>
            </a:r>
            <a:r>
              <a:rPr sz="1734" dirty="0">
                <a:solidFill>
                  <a:srgbClr val="000080"/>
                </a:solidFill>
                <a:latin typeface="Courier New"/>
                <a:cs typeface="Courier New"/>
              </a:rPr>
              <a:t>&lt;/profileDesc&gt;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&lt;revisionDesc&gt;</a:t>
            </a:r>
            <a:r>
              <a:rPr sz="1734" dirty="0">
                <a:solidFill>
                  <a:srgbClr val="23292D"/>
                </a:solidFill>
                <a:latin typeface="Courier New"/>
                <a:cs typeface="Courier New"/>
              </a:rPr>
              <a:t>…</a:t>
            </a:r>
            <a:r>
              <a:rPr sz="1734" dirty="0">
                <a:solidFill>
                  <a:srgbClr val="000080"/>
                </a:solidFill>
                <a:latin typeface="Courier New"/>
                <a:cs typeface="Courier New"/>
              </a:rPr>
              <a:t>&lt;/revisionDesc&gt;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1491830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167088"/>
            <a:ext cx="7732514" cy="4298752"/>
            <a:chOff x="751495" y="2311560"/>
            <a:chExt cx="8248015" cy="4585335"/>
          </a:xfrm>
        </p:grpSpPr>
        <p:sp>
          <p:nvSpPr>
            <p:cNvPr id="3" name="object 3"/>
            <p:cNvSpPr/>
            <p:nvPr/>
          </p:nvSpPr>
          <p:spPr>
            <a:xfrm>
              <a:off x="756251" y="2316317"/>
              <a:ext cx="8238490" cy="4575810"/>
            </a:xfrm>
            <a:custGeom>
              <a:avLst/>
              <a:gdLst/>
              <a:ahLst/>
              <a:cxnLst/>
              <a:rect l="l" t="t" r="r" b="b"/>
              <a:pathLst>
                <a:path w="8238490" h="4575809">
                  <a:moveTo>
                    <a:pt x="8214128" y="4575559"/>
                  </a:moveTo>
                  <a:lnTo>
                    <a:pt x="23781" y="4575559"/>
                  </a:lnTo>
                  <a:lnTo>
                    <a:pt x="13377" y="4574072"/>
                  </a:lnTo>
                  <a:lnTo>
                    <a:pt x="5945" y="4569611"/>
                  </a:lnTo>
                  <a:lnTo>
                    <a:pt x="1486" y="4562179"/>
                  </a:lnTo>
                  <a:lnTo>
                    <a:pt x="0" y="4551777"/>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close/>
                </a:path>
              </a:pathLst>
            </a:custGeom>
            <a:solidFill>
              <a:srgbClr val="F6F8F9"/>
            </a:solidFill>
          </p:spPr>
          <p:txBody>
            <a:bodyPr wrap="square" lIns="0" tIns="0" rIns="0" bIns="0" rtlCol="0"/>
            <a:lstStyle/>
            <a:p>
              <a:endParaRPr/>
            </a:p>
          </p:txBody>
        </p:sp>
        <p:sp>
          <p:nvSpPr>
            <p:cNvPr id="4" name="object 4"/>
            <p:cNvSpPr/>
            <p:nvPr/>
          </p:nvSpPr>
          <p:spPr>
            <a:xfrm>
              <a:off x="756251" y="2316317"/>
              <a:ext cx="8238490" cy="4575810"/>
            </a:xfrm>
            <a:custGeom>
              <a:avLst/>
              <a:gdLst/>
              <a:ahLst/>
              <a:cxnLst/>
              <a:rect l="l" t="t" r="r" b="b"/>
              <a:pathLst>
                <a:path w="8238490" h="4575809">
                  <a:moveTo>
                    <a:pt x="0" y="4551777"/>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lnTo>
                    <a:pt x="23781" y="4575559"/>
                  </a:lnTo>
                  <a:lnTo>
                    <a:pt x="13377" y="4574072"/>
                  </a:lnTo>
                  <a:lnTo>
                    <a:pt x="5945" y="4569611"/>
                  </a:lnTo>
                  <a:lnTo>
                    <a:pt x="1486" y="4562179"/>
                  </a:lnTo>
                  <a:lnTo>
                    <a:pt x="0" y="455177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145820"/>
            <a:ext cx="3811746" cy="612692"/>
          </a:xfrm>
          <a:custGeom>
            <a:avLst/>
            <a:gdLst/>
            <a:ahLst/>
            <a:cxnLst/>
            <a:rect l="l" t="t" r="r" b="b"/>
            <a:pathLst>
              <a:path w="2359660" h="390525">
                <a:moveTo>
                  <a:pt x="2330586" y="390016"/>
                </a:moveTo>
                <a:lnTo>
                  <a:pt x="28537" y="390016"/>
                </a:lnTo>
                <a:lnTo>
                  <a:pt x="16052" y="388232"/>
                </a:lnTo>
                <a:lnTo>
                  <a:pt x="7134" y="382882"/>
                </a:lnTo>
                <a:lnTo>
                  <a:pt x="1783" y="373963"/>
                </a:lnTo>
                <a:lnTo>
                  <a:pt x="0" y="361478"/>
                </a:lnTo>
                <a:lnTo>
                  <a:pt x="0" y="28537"/>
                </a:lnTo>
                <a:lnTo>
                  <a:pt x="1783" y="16052"/>
                </a:lnTo>
                <a:lnTo>
                  <a:pt x="7134" y="7134"/>
                </a:lnTo>
                <a:lnTo>
                  <a:pt x="16052" y="1783"/>
                </a:lnTo>
                <a:lnTo>
                  <a:pt x="28537" y="0"/>
                </a:lnTo>
                <a:lnTo>
                  <a:pt x="2330586" y="0"/>
                </a:lnTo>
                <a:lnTo>
                  <a:pt x="2343071" y="1783"/>
                </a:lnTo>
                <a:lnTo>
                  <a:pt x="2351989" y="7134"/>
                </a:lnTo>
                <a:lnTo>
                  <a:pt x="2357340" y="16052"/>
                </a:lnTo>
                <a:lnTo>
                  <a:pt x="2359124" y="28537"/>
                </a:lnTo>
                <a:lnTo>
                  <a:pt x="2359124" y="361478"/>
                </a:lnTo>
                <a:lnTo>
                  <a:pt x="2357340" y="373963"/>
                </a:lnTo>
                <a:lnTo>
                  <a:pt x="2351989" y="382882"/>
                </a:lnTo>
                <a:lnTo>
                  <a:pt x="2343071" y="388232"/>
                </a:lnTo>
                <a:lnTo>
                  <a:pt x="2330586" y="390016"/>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694507" y="60759"/>
            <a:ext cx="3916297"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&lt;encodingDesc&gt;</a:t>
            </a:r>
          </a:p>
        </p:txBody>
      </p:sp>
      <p:sp>
        <p:nvSpPr>
          <p:cNvPr id="7" name="object 7"/>
          <p:cNvSpPr/>
          <p:nvPr/>
        </p:nvSpPr>
        <p:spPr>
          <a:xfrm>
            <a:off x="710480" y="909642"/>
            <a:ext cx="2006798" cy="348258"/>
          </a:xfrm>
          <a:custGeom>
            <a:avLst/>
            <a:gdLst/>
            <a:ahLst/>
            <a:cxnLst/>
            <a:rect l="l" t="t" r="r" b="b"/>
            <a:pathLst>
              <a:path w="2140585" h="371475">
                <a:moveTo>
                  <a:pt x="2111796"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111796" y="0"/>
                </a:lnTo>
                <a:lnTo>
                  <a:pt x="2124281" y="1783"/>
                </a:lnTo>
                <a:lnTo>
                  <a:pt x="2133200" y="7134"/>
                </a:lnTo>
                <a:lnTo>
                  <a:pt x="2138550" y="16052"/>
                </a:lnTo>
                <a:lnTo>
                  <a:pt x="2140334" y="28537"/>
                </a:lnTo>
                <a:lnTo>
                  <a:pt x="2140334" y="342453"/>
                </a:lnTo>
                <a:lnTo>
                  <a:pt x="2138550" y="354938"/>
                </a:lnTo>
                <a:lnTo>
                  <a:pt x="2133200" y="363856"/>
                </a:lnTo>
                <a:lnTo>
                  <a:pt x="2124281" y="369207"/>
                </a:lnTo>
                <a:lnTo>
                  <a:pt x="2111796"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838557"/>
            <a:ext cx="7744409" cy="5526744"/>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&lt;encodingDesc&gt; </a:t>
            </a:r>
            <a:r>
              <a:rPr sz="2438" spc="-305" dirty="0">
                <a:solidFill>
                  <a:srgbClr val="0366D5"/>
                </a:solidFill>
                <a:latin typeface="Cambria"/>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documente la relation d'un texte  électronique avec sa ou ses sources. Il permet notamment de donner  des informations sur l'encodage.</a:t>
            </a:r>
            <a:endParaRPr sz="2438" dirty="0">
              <a:latin typeface="+mn-lt"/>
              <a:cs typeface="Comic Sans MS"/>
            </a:endParaRPr>
          </a:p>
          <a:p>
            <a:pPr algn="just">
              <a:spcBef>
                <a:spcPts val="14"/>
              </a:spcBef>
            </a:pPr>
            <a:endParaRPr sz="1641" dirty="0">
              <a:latin typeface="Comic Sans MS"/>
              <a:cs typeface="Comic Sans MS"/>
            </a:endParaRPr>
          </a:p>
          <a:p>
            <a:pPr marL="163116" algn="just">
              <a:lnSpc>
                <a:spcPts val="2025"/>
              </a:lnSpc>
            </a:pPr>
            <a:r>
              <a:rPr sz="1734" dirty="0">
                <a:solidFill>
                  <a:srgbClr val="000080"/>
                </a:solidFill>
                <a:latin typeface="Courier New"/>
                <a:cs typeface="Courier New"/>
              </a:rPr>
              <a:t>&lt;encodingDesc&gt;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&lt;projectDesc&gt;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Description</a:t>
            </a:r>
            <a:r>
              <a:rPr sz="1734" spc="-19" dirty="0">
                <a:solidFill>
                  <a:srgbClr val="23292D"/>
                </a:solidFill>
                <a:latin typeface="Courier New"/>
                <a:cs typeface="Courier New"/>
              </a:rPr>
              <a:t> </a:t>
            </a:r>
            <a:r>
              <a:rPr sz="1734" dirty="0">
                <a:solidFill>
                  <a:srgbClr val="23292D"/>
                </a:solidFill>
                <a:latin typeface="Courier New"/>
                <a:cs typeface="Courier New"/>
              </a:rPr>
              <a:t>du</a:t>
            </a:r>
            <a:r>
              <a:rPr sz="1734" spc="-14" dirty="0">
                <a:solidFill>
                  <a:srgbClr val="23292D"/>
                </a:solidFill>
                <a:latin typeface="Courier New"/>
                <a:cs typeface="Courier New"/>
              </a:rPr>
              <a:t> </a:t>
            </a:r>
            <a:r>
              <a:rPr sz="1734" spc="-5" dirty="0">
                <a:solidFill>
                  <a:srgbClr val="23292D"/>
                </a:solidFill>
                <a:latin typeface="Courier New"/>
                <a:cs typeface="Courier New"/>
              </a:rPr>
              <a:t>projet</a:t>
            </a:r>
            <a:r>
              <a:rPr sz="1734" spc="-5" dirty="0">
                <a:solidFill>
                  <a:srgbClr val="000080"/>
                </a:solidFill>
                <a:latin typeface="Courier New"/>
                <a:cs typeface="Courier New"/>
              </a:rPr>
              <a:t>&lt;/p&gt;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&lt;/projectDesc&gt;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&lt;editorialDecl&gt;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&lt;correction&gt;</a:t>
            </a:r>
            <a:endParaRPr sz="1734" dirty="0">
              <a:latin typeface="Courier New"/>
              <a:cs typeface="Courier New"/>
            </a:endParaRPr>
          </a:p>
          <a:p>
            <a:pPr marL="957263" algn="just">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Le</a:t>
            </a:r>
            <a:r>
              <a:rPr sz="1734" spc="-9" dirty="0">
                <a:solidFill>
                  <a:srgbClr val="23292D"/>
                </a:solidFill>
                <a:latin typeface="Courier New"/>
                <a:cs typeface="Courier New"/>
              </a:rPr>
              <a:t> </a:t>
            </a:r>
            <a:r>
              <a:rPr sz="1734" dirty="0">
                <a:solidFill>
                  <a:srgbClr val="23292D"/>
                </a:solidFill>
                <a:latin typeface="Courier New"/>
                <a:cs typeface="Courier New"/>
              </a:rPr>
              <a:t>texte</a:t>
            </a:r>
            <a:r>
              <a:rPr sz="1734" spc="-9" dirty="0">
                <a:solidFill>
                  <a:srgbClr val="23292D"/>
                </a:solidFill>
                <a:latin typeface="Courier New"/>
                <a:cs typeface="Courier New"/>
              </a:rPr>
              <a:t> </a:t>
            </a:r>
            <a:r>
              <a:rPr sz="1734" dirty="0">
                <a:solidFill>
                  <a:srgbClr val="23292D"/>
                </a:solidFill>
                <a:latin typeface="Courier New"/>
                <a:cs typeface="Courier New"/>
              </a:rPr>
              <a:t>a-t-il</a:t>
            </a:r>
            <a:r>
              <a:rPr sz="1734" spc="-9" dirty="0">
                <a:solidFill>
                  <a:srgbClr val="23292D"/>
                </a:solidFill>
                <a:latin typeface="Courier New"/>
                <a:cs typeface="Courier New"/>
              </a:rPr>
              <a:t> </a:t>
            </a:r>
            <a:r>
              <a:rPr sz="1734" dirty="0">
                <a:solidFill>
                  <a:srgbClr val="23292D"/>
                </a:solidFill>
                <a:latin typeface="Courier New"/>
                <a:cs typeface="Courier New"/>
              </a:rPr>
              <a:t>subit</a:t>
            </a:r>
            <a:r>
              <a:rPr sz="1734" spc="-5" dirty="0">
                <a:solidFill>
                  <a:srgbClr val="23292D"/>
                </a:solidFill>
                <a:latin typeface="Courier New"/>
                <a:cs typeface="Courier New"/>
              </a:rPr>
              <a:t> </a:t>
            </a:r>
            <a:r>
              <a:rPr sz="1734" dirty="0">
                <a:solidFill>
                  <a:srgbClr val="23292D"/>
                </a:solidFill>
                <a:latin typeface="Courier New"/>
                <a:cs typeface="Courier New"/>
              </a:rPr>
              <a:t>des</a:t>
            </a:r>
            <a:r>
              <a:rPr sz="1734" spc="-9" dirty="0">
                <a:solidFill>
                  <a:srgbClr val="23292D"/>
                </a:solidFill>
                <a:latin typeface="Courier New"/>
                <a:cs typeface="Courier New"/>
              </a:rPr>
              <a:t> </a:t>
            </a:r>
            <a:r>
              <a:rPr sz="1734" dirty="0">
                <a:solidFill>
                  <a:srgbClr val="23292D"/>
                </a:solidFill>
                <a:latin typeface="Courier New"/>
                <a:cs typeface="Courier New"/>
              </a:rPr>
              <a:t>corrections?</a:t>
            </a:r>
            <a:r>
              <a:rPr sz="1734"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&lt;/correction&gt;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&lt;hyphenation&gt;</a:t>
            </a:r>
            <a:endParaRPr sz="1734" dirty="0">
              <a:latin typeface="Courier New"/>
              <a:cs typeface="Courier New"/>
            </a:endParaRPr>
          </a:p>
          <a:p>
            <a:pPr marL="957263" algn="just">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Quid</a:t>
            </a:r>
            <a:r>
              <a:rPr sz="1734" dirty="0">
                <a:solidFill>
                  <a:srgbClr val="23292D"/>
                </a:solidFill>
                <a:latin typeface="Courier New"/>
                <a:cs typeface="Courier New"/>
              </a:rPr>
              <a:t> des césures/tirets</a:t>
            </a:r>
            <a:r>
              <a:rPr sz="1734" spc="5" dirty="0">
                <a:solidFill>
                  <a:srgbClr val="23292D"/>
                </a:solidFill>
                <a:latin typeface="Courier New"/>
                <a:cs typeface="Courier New"/>
              </a:rPr>
              <a:t> </a:t>
            </a:r>
            <a:r>
              <a:rPr sz="1734" dirty="0">
                <a:solidFill>
                  <a:srgbClr val="23292D"/>
                </a:solidFill>
                <a:latin typeface="Courier New"/>
                <a:cs typeface="Courier New"/>
              </a:rPr>
              <a:t>de fin de</a:t>
            </a:r>
            <a:r>
              <a:rPr sz="1734" spc="5" dirty="0">
                <a:solidFill>
                  <a:srgbClr val="23292D"/>
                </a:solidFill>
                <a:latin typeface="Courier New"/>
                <a:cs typeface="Courier New"/>
              </a:rPr>
              <a:t> </a:t>
            </a:r>
            <a:r>
              <a:rPr sz="1734" spc="-5" dirty="0">
                <a:solidFill>
                  <a:srgbClr val="23292D"/>
                </a:solidFill>
                <a:latin typeface="Courier New"/>
                <a:cs typeface="Courier New"/>
              </a:rPr>
              <a:t>ligne?</a:t>
            </a:r>
            <a:r>
              <a:rPr sz="1734" spc="-5"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&lt;/hyphenation&gt;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&lt;normalization&gt;</a:t>
            </a:r>
            <a:endParaRPr sz="1734" dirty="0">
              <a:latin typeface="Courier New"/>
              <a:cs typeface="Courier New"/>
            </a:endParaRPr>
          </a:p>
          <a:p>
            <a:pPr marL="957263"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Normalisation</a:t>
            </a:r>
            <a:r>
              <a:rPr sz="1734" spc="-14" dirty="0">
                <a:solidFill>
                  <a:srgbClr val="23292D"/>
                </a:solidFill>
                <a:latin typeface="Courier New"/>
                <a:cs typeface="Courier New"/>
              </a:rPr>
              <a:t> </a:t>
            </a:r>
            <a:r>
              <a:rPr sz="1734" dirty="0">
                <a:solidFill>
                  <a:srgbClr val="23292D"/>
                </a:solidFill>
                <a:latin typeface="Courier New"/>
                <a:cs typeface="Courier New"/>
              </a:rPr>
              <a:t>graphique</a:t>
            </a:r>
            <a:r>
              <a:rPr sz="1734" spc="-9" dirty="0">
                <a:solidFill>
                  <a:srgbClr val="23292D"/>
                </a:solidFill>
                <a:latin typeface="Courier New"/>
                <a:cs typeface="Courier New"/>
              </a:rPr>
              <a:t> </a:t>
            </a:r>
            <a:r>
              <a:rPr sz="1734" dirty="0">
                <a:solidFill>
                  <a:srgbClr val="23292D"/>
                </a:solidFill>
                <a:latin typeface="Courier New"/>
                <a:cs typeface="Courier New"/>
              </a:rPr>
              <a:t>ou</a:t>
            </a:r>
            <a:r>
              <a:rPr sz="1734" spc="-9" dirty="0">
                <a:solidFill>
                  <a:srgbClr val="23292D"/>
                </a:solidFill>
                <a:latin typeface="Courier New"/>
                <a:cs typeface="Courier New"/>
              </a:rPr>
              <a:t> </a:t>
            </a:r>
            <a:r>
              <a:rPr sz="1734" spc="-5" dirty="0">
                <a:solidFill>
                  <a:srgbClr val="23292D"/>
                </a:solidFill>
                <a:latin typeface="Courier New"/>
                <a:cs typeface="Courier New"/>
              </a:rPr>
              <a:t>non?</a:t>
            </a:r>
            <a:r>
              <a:rPr sz="1734" spc="-5"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&lt;/normalization&gt;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&lt;/editorialDecl&gt;</a:t>
            </a:r>
            <a:endParaRPr sz="1734" dirty="0">
              <a:latin typeface="Courier New"/>
              <a:cs typeface="Courier New"/>
            </a:endParaRPr>
          </a:p>
          <a:p>
            <a:pPr marL="163116" algn="just">
              <a:lnSpc>
                <a:spcPts val="2025"/>
              </a:lnSpc>
            </a:pPr>
            <a:r>
              <a:rPr sz="1734" dirty="0">
                <a:solidFill>
                  <a:srgbClr val="000080"/>
                </a:solidFill>
                <a:latin typeface="Courier New"/>
                <a:cs typeface="Courier New"/>
              </a:rPr>
              <a:t>&lt;/encodingDesc&gt;</a:t>
            </a:r>
            <a:endParaRPr sz="1734" dirty="0">
              <a:latin typeface="Courier New"/>
              <a:cs typeface="Courier New"/>
            </a:endParaRPr>
          </a:p>
        </p:txBody>
      </p:sp>
    </p:spTree>
    <p:extLst>
      <p:ext uri="{BB962C8B-B14F-4D97-AF65-F5344CB8AC3E}">
        <p14:creationId xmlns:p14="http://schemas.microsoft.com/office/powerpoint/2010/main" val="415856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4114" y="2451271"/>
            <a:ext cx="7732514" cy="4298752"/>
            <a:chOff x="751495" y="2311561"/>
            <a:chExt cx="8248015" cy="4585335"/>
          </a:xfrm>
        </p:grpSpPr>
        <p:sp>
          <p:nvSpPr>
            <p:cNvPr id="3" name="object 3"/>
            <p:cNvSpPr/>
            <p:nvPr/>
          </p:nvSpPr>
          <p:spPr>
            <a:xfrm>
              <a:off x="756251" y="2316317"/>
              <a:ext cx="8238490" cy="4575810"/>
            </a:xfrm>
            <a:custGeom>
              <a:avLst/>
              <a:gdLst/>
              <a:ahLst/>
              <a:cxnLst/>
              <a:rect l="l" t="t" r="r" b="b"/>
              <a:pathLst>
                <a:path w="8238490" h="4575809">
                  <a:moveTo>
                    <a:pt x="8214128" y="4575559"/>
                  </a:moveTo>
                  <a:lnTo>
                    <a:pt x="23781" y="4575559"/>
                  </a:lnTo>
                  <a:lnTo>
                    <a:pt x="13377" y="4574072"/>
                  </a:lnTo>
                  <a:lnTo>
                    <a:pt x="5945" y="4569611"/>
                  </a:lnTo>
                  <a:lnTo>
                    <a:pt x="1486" y="4562179"/>
                  </a:lnTo>
                  <a:lnTo>
                    <a:pt x="0" y="4551777"/>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close/>
                </a:path>
              </a:pathLst>
            </a:custGeom>
            <a:solidFill>
              <a:srgbClr val="F6F8F9"/>
            </a:solidFill>
          </p:spPr>
          <p:txBody>
            <a:bodyPr wrap="square" lIns="0" tIns="0" rIns="0" bIns="0" rtlCol="0"/>
            <a:lstStyle/>
            <a:p>
              <a:endParaRPr/>
            </a:p>
          </p:txBody>
        </p:sp>
        <p:sp>
          <p:nvSpPr>
            <p:cNvPr id="4" name="object 4"/>
            <p:cNvSpPr/>
            <p:nvPr/>
          </p:nvSpPr>
          <p:spPr>
            <a:xfrm>
              <a:off x="756251" y="2316317"/>
              <a:ext cx="8238490" cy="4575810"/>
            </a:xfrm>
            <a:custGeom>
              <a:avLst/>
              <a:gdLst/>
              <a:ahLst/>
              <a:cxnLst/>
              <a:rect l="l" t="t" r="r" b="b"/>
              <a:pathLst>
                <a:path w="8238490" h="4575809">
                  <a:moveTo>
                    <a:pt x="0" y="4551777"/>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lnTo>
                    <a:pt x="23781" y="4575559"/>
                  </a:lnTo>
                  <a:lnTo>
                    <a:pt x="13377" y="4574072"/>
                  </a:lnTo>
                  <a:lnTo>
                    <a:pt x="5945" y="4569611"/>
                  </a:lnTo>
                  <a:lnTo>
                    <a:pt x="1486" y="4562179"/>
                  </a:lnTo>
                  <a:lnTo>
                    <a:pt x="0" y="455177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148857"/>
            <a:ext cx="3904050" cy="609656"/>
          </a:xfrm>
          <a:custGeom>
            <a:avLst/>
            <a:gdLst/>
            <a:ahLst/>
            <a:cxnLst/>
            <a:rect l="l" t="t" r="r" b="b"/>
            <a:pathLst>
              <a:path w="2207260" h="390525">
                <a:moveTo>
                  <a:pt x="2178384" y="390016"/>
                </a:moveTo>
                <a:lnTo>
                  <a:pt x="28537" y="390016"/>
                </a:lnTo>
                <a:lnTo>
                  <a:pt x="16052" y="388232"/>
                </a:lnTo>
                <a:lnTo>
                  <a:pt x="7134" y="382882"/>
                </a:lnTo>
                <a:lnTo>
                  <a:pt x="1783" y="373963"/>
                </a:lnTo>
                <a:lnTo>
                  <a:pt x="0" y="361478"/>
                </a:lnTo>
                <a:lnTo>
                  <a:pt x="0" y="28537"/>
                </a:lnTo>
                <a:lnTo>
                  <a:pt x="1783" y="16052"/>
                </a:lnTo>
                <a:lnTo>
                  <a:pt x="7134" y="7134"/>
                </a:lnTo>
                <a:lnTo>
                  <a:pt x="16052" y="1783"/>
                </a:lnTo>
                <a:lnTo>
                  <a:pt x="28537" y="0"/>
                </a:lnTo>
                <a:lnTo>
                  <a:pt x="2178384" y="0"/>
                </a:lnTo>
                <a:lnTo>
                  <a:pt x="2190870" y="1783"/>
                </a:lnTo>
                <a:lnTo>
                  <a:pt x="2199788" y="7134"/>
                </a:lnTo>
                <a:lnTo>
                  <a:pt x="2205139" y="16052"/>
                </a:lnTo>
                <a:lnTo>
                  <a:pt x="2206922" y="28537"/>
                </a:lnTo>
                <a:lnTo>
                  <a:pt x="2206922" y="361478"/>
                </a:lnTo>
                <a:lnTo>
                  <a:pt x="2205139" y="373963"/>
                </a:lnTo>
                <a:lnTo>
                  <a:pt x="2199788" y="382882"/>
                </a:lnTo>
                <a:lnTo>
                  <a:pt x="2190870" y="388232"/>
                </a:lnTo>
                <a:lnTo>
                  <a:pt x="2178384" y="390016"/>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1126274" y="35365"/>
            <a:ext cx="3359980"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&lt;profileDesc&gt;</a:t>
            </a:r>
          </a:p>
        </p:txBody>
      </p:sp>
      <p:sp>
        <p:nvSpPr>
          <p:cNvPr id="7" name="object 7"/>
          <p:cNvSpPr/>
          <p:nvPr/>
        </p:nvSpPr>
        <p:spPr>
          <a:xfrm>
            <a:off x="710480" y="909642"/>
            <a:ext cx="1872853" cy="348258"/>
          </a:xfrm>
          <a:custGeom>
            <a:avLst/>
            <a:gdLst/>
            <a:ahLst/>
            <a:cxnLst/>
            <a:rect l="l" t="t" r="r" b="b"/>
            <a:pathLst>
              <a:path w="1997710" h="371475">
                <a:moveTo>
                  <a:pt x="1969107"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969107" y="0"/>
                </a:lnTo>
                <a:lnTo>
                  <a:pt x="1981592" y="1783"/>
                </a:lnTo>
                <a:lnTo>
                  <a:pt x="1990511" y="7134"/>
                </a:lnTo>
                <a:lnTo>
                  <a:pt x="1995861" y="16052"/>
                </a:lnTo>
                <a:lnTo>
                  <a:pt x="1997645" y="28537"/>
                </a:lnTo>
                <a:lnTo>
                  <a:pt x="1997645" y="342453"/>
                </a:lnTo>
                <a:lnTo>
                  <a:pt x="1995861" y="354938"/>
                </a:lnTo>
                <a:lnTo>
                  <a:pt x="1990511" y="363856"/>
                </a:lnTo>
                <a:lnTo>
                  <a:pt x="1981592" y="369207"/>
                </a:lnTo>
                <a:lnTo>
                  <a:pt x="1969107"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838558"/>
            <a:ext cx="8277764" cy="5911465"/>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&lt;profileDesc&gt;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fournit une description détaillée des aspects  non bibliographiques du texte: création, langues utilisées, mots</a:t>
            </a:r>
            <a:r>
              <a:rPr sz="2438" dirty="0">
                <a:solidFill>
                  <a:srgbClr val="23292D"/>
                </a:solidFill>
                <a:latin typeface="+mn-lt"/>
                <a:cs typeface="Cambria"/>
              </a:rPr>
              <a:t>‑</a:t>
            </a:r>
            <a:r>
              <a:rPr sz="2438" dirty="0">
                <a:solidFill>
                  <a:srgbClr val="23292D"/>
                </a:solidFill>
                <a:latin typeface="+mn-lt"/>
                <a:cs typeface="Comic Sans MS"/>
              </a:rPr>
              <a:t>clefs,  noms des personnes ou de lieux mentionnés…</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&lt;profileDesc&gt;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&lt;creation&gt;</a:t>
            </a:r>
            <a:endParaRPr sz="1734" dirty="0">
              <a:latin typeface="Courier New"/>
              <a:cs typeface="Courier New"/>
            </a:endParaRPr>
          </a:p>
          <a:p>
            <a:pPr marL="692348">
              <a:lnSpc>
                <a:spcPts val="1964"/>
              </a:lnSpc>
            </a:pPr>
            <a:r>
              <a:rPr sz="1734" dirty="0">
                <a:solidFill>
                  <a:srgbClr val="000080"/>
                </a:solidFill>
                <a:latin typeface="Courier New"/>
                <a:cs typeface="Courier New"/>
              </a:rPr>
              <a:t>&lt;date</a:t>
            </a:r>
            <a:r>
              <a:rPr sz="1734" spc="-33"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"type"</a:t>
            </a:r>
            <a:r>
              <a:rPr sz="1734" spc="-33" dirty="0">
                <a:solidFill>
                  <a:srgbClr val="DD1144"/>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428030">
              <a:lnSpc>
                <a:spcPts val="1964"/>
              </a:lnSpc>
            </a:pPr>
            <a:r>
              <a:rPr sz="1734" dirty="0">
                <a:solidFill>
                  <a:srgbClr val="000080"/>
                </a:solidFill>
                <a:latin typeface="Courier New"/>
                <a:cs typeface="Courier New"/>
              </a:rPr>
              <a:t>&lt;/creation&gt;</a:t>
            </a:r>
            <a:endParaRPr sz="1734" dirty="0">
              <a:latin typeface="Courier New"/>
              <a:cs typeface="Courier New"/>
            </a:endParaRPr>
          </a:p>
          <a:p>
            <a:pPr marL="428030">
              <a:lnSpc>
                <a:spcPts val="1964"/>
              </a:lnSpc>
            </a:pPr>
            <a:r>
              <a:rPr sz="1734" dirty="0">
                <a:solidFill>
                  <a:srgbClr val="000080"/>
                </a:solidFill>
                <a:latin typeface="Courier New"/>
                <a:cs typeface="Courier New"/>
              </a:rPr>
              <a:t>&lt;textClass&gt;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&lt;keywords	</a:t>
            </a:r>
            <a:r>
              <a:rPr sz="1734" dirty="0">
                <a:solidFill>
                  <a:srgbClr val="008080"/>
                </a:solidFill>
                <a:latin typeface="Courier New"/>
                <a:cs typeface="Courier New"/>
              </a:rPr>
              <a:t>scheme</a:t>
            </a:r>
            <a:r>
              <a:rPr sz="1734" dirty="0">
                <a:solidFill>
                  <a:srgbClr val="000080"/>
                </a:solidFill>
                <a:latin typeface="Courier New"/>
                <a:cs typeface="Courier New"/>
              </a:rPr>
              <a:t>=</a:t>
            </a:r>
            <a:r>
              <a:rPr sz="1734" dirty="0">
                <a:solidFill>
                  <a:srgbClr val="DD1144"/>
                </a:solidFill>
                <a:latin typeface="Courier New"/>
                <a:cs typeface="Courier New"/>
              </a:rPr>
              <a:t>"Nom_du_référentiel"</a:t>
            </a:r>
            <a:r>
              <a:rPr sz="1734" dirty="0">
                <a:solidFill>
                  <a:srgbClr val="000080"/>
                </a:solidFill>
                <a:latin typeface="Courier New"/>
                <a:cs typeface="Courier New"/>
              </a:rPr>
              <a:t>&gt;</a:t>
            </a:r>
            <a:endParaRPr sz="1734" dirty="0">
              <a:latin typeface="Courier New"/>
              <a:cs typeface="Courier New"/>
            </a:endParaRPr>
          </a:p>
          <a:p>
            <a:pPr marL="957263">
              <a:lnSpc>
                <a:spcPts val="1964"/>
              </a:lnSpc>
            </a:pPr>
            <a:r>
              <a:rPr sz="1734" spc="-5" dirty="0">
                <a:solidFill>
                  <a:srgbClr val="000080"/>
                </a:solidFill>
                <a:latin typeface="Courier New"/>
                <a:cs typeface="Courier New"/>
              </a:rPr>
              <a:t>&lt;list&gt;</a:t>
            </a:r>
            <a:endParaRPr sz="1734" dirty="0">
              <a:latin typeface="Courier New"/>
              <a:cs typeface="Courier New"/>
            </a:endParaRPr>
          </a:p>
          <a:p>
            <a:pPr marL="1222177">
              <a:lnSpc>
                <a:spcPts val="1964"/>
              </a:lnSpc>
            </a:pPr>
            <a:r>
              <a:rPr sz="1734" spc="-5" dirty="0">
                <a:solidFill>
                  <a:srgbClr val="000080"/>
                </a:solidFill>
                <a:latin typeface="Courier New"/>
                <a:cs typeface="Courier New"/>
              </a:rPr>
              <a:t>&lt;item&gt;</a:t>
            </a:r>
            <a:r>
              <a:rPr sz="1734" spc="-5" dirty="0">
                <a:solidFill>
                  <a:srgbClr val="23292D"/>
                </a:solidFill>
                <a:latin typeface="Courier New"/>
                <a:cs typeface="Courier New"/>
              </a:rPr>
              <a:t>Un</a:t>
            </a:r>
            <a:r>
              <a:rPr sz="1734" spc="-23" dirty="0">
                <a:solidFill>
                  <a:srgbClr val="23292D"/>
                </a:solidFill>
                <a:latin typeface="Courier New"/>
                <a:cs typeface="Courier New"/>
              </a:rPr>
              <a:t> </a:t>
            </a:r>
            <a:r>
              <a:rPr sz="1734" dirty="0">
                <a:solidFill>
                  <a:srgbClr val="23292D"/>
                </a:solidFill>
                <a:latin typeface="Courier New"/>
                <a:cs typeface="Courier New"/>
              </a:rPr>
              <a:t>mot</a:t>
            </a:r>
            <a:r>
              <a:rPr sz="1734" spc="-23" dirty="0">
                <a:solidFill>
                  <a:srgbClr val="23292D"/>
                </a:solidFill>
                <a:latin typeface="Courier New"/>
                <a:cs typeface="Courier New"/>
              </a:rPr>
              <a:t> </a:t>
            </a:r>
            <a:r>
              <a:rPr sz="1734" dirty="0">
                <a:solidFill>
                  <a:srgbClr val="23292D"/>
                </a:solidFill>
                <a:latin typeface="Courier New"/>
                <a:cs typeface="Courier New"/>
              </a:rPr>
              <a:t>clef</a:t>
            </a:r>
            <a:r>
              <a:rPr sz="1734" dirty="0">
                <a:solidFill>
                  <a:srgbClr val="000080"/>
                </a:solidFill>
                <a:latin typeface="Courier New"/>
                <a:cs typeface="Courier New"/>
              </a:rPr>
              <a:t>&lt;/item&gt;</a:t>
            </a:r>
            <a:endParaRPr sz="1734" dirty="0">
              <a:latin typeface="Courier New"/>
              <a:cs typeface="Courier New"/>
            </a:endParaRPr>
          </a:p>
          <a:p>
            <a:pPr marL="1222177">
              <a:lnSpc>
                <a:spcPts val="1964"/>
              </a:lnSpc>
            </a:pPr>
            <a:r>
              <a:rPr sz="1734" spc="-5" dirty="0">
                <a:solidFill>
                  <a:srgbClr val="000080"/>
                </a:solidFill>
                <a:latin typeface="Courier New"/>
                <a:cs typeface="Courier New"/>
              </a:rPr>
              <a:t>&lt;item&gt;</a:t>
            </a:r>
            <a:r>
              <a:rPr sz="1734" spc="-5" dirty="0">
                <a:solidFill>
                  <a:srgbClr val="23292D"/>
                </a:solidFill>
                <a:latin typeface="Courier New"/>
                <a:cs typeface="Courier New"/>
              </a:rPr>
              <a:t>Un</a:t>
            </a:r>
            <a:r>
              <a:rPr sz="1734" spc="-38" dirty="0">
                <a:solidFill>
                  <a:srgbClr val="23292D"/>
                </a:solidFill>
                <a:latin typeface="Courier New"/>
                <a:cs typeface="Courier New"/>
              </a:rPr>
              <a:t> </a:t>
            </a:r>
            <a:r>
              <a:rPr sz="1734" dirty="0">
                <a:solidFill>
                  <a:srgbClr val="23292D"/>
                </a:solidFill>
                <a:latin typeface="Courier New"/>
                <a:cs typeface="Courier New"/>
              </a:rPr>
              <a:t>autre</a:t>
            </a:r>
            <a:r>
              <a:rPr sz="1734" dirty="0">
                <a:solidFill>
                  <a:srgbClr val="000080"/>
                </a:solidFill>
                <a:latin typeface="Courier New"/>
                <a:cs typeface="Courier New"/>
              </a:rPr>
              <a:t>&lt;/item&gt;</a:t>
            </a:r>
            <a:endParaRPr sz="1734" dirty="0">
              <a:latin typeface="Courier New"/>
              <a:cs typeface="Courier New"/>
            </a:endParaRPr>
          </a:p>
          <a:p>
            <a:pPr marR="4735116" algn="ctr">
              <a:lnSpc>
                <a:spcPts val="1964"/>
              </a:lnSpc>
            </a:pPr>
            <a:r>
              <a:rPr sz="1734" dirty="0">
                <a:solidFill>
                  <a:srgbClr val="000080"/>
                </a:solidFill>
                <a:latin typeface="Courier New"/>
                <a:cs typeface="Courier New"/>
              </a:rPr>
              <a:t>&lt;/list&gt;</a:t>
            </a:r>
            <a:endParaRPr sz="1734" dirty="0">
              <a:latin typeface="Courier New"/>
              <a:cs typeface="Courier New"/>
            </a:endParaRPr>
          </a:p>
          <a:p>
            <a:pPr marR="4735116" algn="ctr">
              <a:lnSpc>
                <a:spcPts val="1964"/>
              </a:lnSpc>
            </a:pPr>
            <a:r>
              <a:rPr sz="1734" dirty="0">
                <a:solidFill>
                  <a:srgbClr val="000080"/>
                </a:solidFill>
                <a:latin typeface="Courier New"/>
                <a:cs typeface="Courier New"/>
              </a:rPr>
              <a:t>&lt;/keywords&gt;</a:t>
            </a:r>
            <a:endParaRPr sz="1734" dirty="0">
              <a:latin typeface="Courier New"/>
              <a:cs typeface="Courier New"/>
            </a:endParaRPr>
          </a:p>
          <a:p>
            <a:pPr marR="4205288" algn="ctr">
              <a:lnSpc>
                <a:spcPts val="1964"/>
              </a:lnSpc>
            </a:pPr>
            <a:r>
              <a:rPr sz="1734" dirty="0">
                <a:solidFill>
                  <a:srgbClr val="000080"/>
                </a:solidFill>
                <a:latin typeface="Courier New"/>
                <a:cs typeface="Courier New"/>
              </a:rPr>
              <a:t>&lt;languageUsage&gt;</a:t>
            </a:r>
            <a:endParaRPr sz="1734" dirty="0">
              <a:latin typeface="Courier New"/>
              <a:cs typeface="Courier New"/>
            </a:endParaRPr>
          </a:p>
          <a:p>
            <a:pPr marL="152995" algn="ctr">
              <a:lnSpc>
                <a:spcPts val="1964"/>
              </a:lnSpc>
              <a:tabLst>
                <a:tab pos="1476375" algn="l"/>
              </a:tabLst>
            </a:pPr>
            <a:r>
              <a:rPr sz="1734" dirty="0">
                <a:solidFill>
                  <a:srgbClr val="000080"/>
                </a:solidFill>
                <a:latin typeface="Courier New"/>
                <a:cs typeface="Courier New"/>
              </a:rPr>
              <a:t>&lt;language	</a:t>
            </a:r>
            <a:r>
              <a:rPr sz="1734" dirty="0">
                <a:solidFill>
                  <a:srgbClr val="008080"/>
                </a:solidFill>
                <a:latin typeface="Courier New"/>
                <a:cs typeface="Courier New"/>
              </a:rPr>
              <a:t>ident</a:t>
            </a:r>
            <a:r>
              <a:rPr sz="1734" dirty="0">
                <a:solidFill>
                  <a:srgbClr val="000080"/>
                </a:solidFill>
                <a:latin typeface="Courier New"/>
                <a:cs typeface="Courier New"/>
              </a:rPr>
              <a:t>=</a:t>
            </a:r>
            <a:r>
              <a:rPr sz="1734" dirty="0">
                <a:solidFill>
                  <a:srgbClr val="DD1144"/>
                </a:solidFill>
                <a:latin typeface="Courier New"/>
                <a:cs typeface="Courier New"/>
              </a:rPr>
              <a:t>"code_ISO"</a:t>
            </a:r>
            <a:r>
              <a:rPr sz="1734" dirty="0">
                <a:solidFill>
                  <a:srgbClr val="000080"/>
                </a:solidFill>
                <a:latin typeface="Courier New"/>
                <a:cs typeface="Courier New"/>
              </a:rPr>
              <a:t>&gt;</a:t>
            </a:r>
            <a:r>
              <a:rPr sz="1734" dirty="0">
                <a:solidFill>
                  <a:srgbClr val="23292D"/>
                </a:solidFill>
                <a:latin typeface="Courier New"/>
                <a:cs typeface="Courier New"/>
              </a:rPr>
              <a:t>Langue</a:t>
            </a:r>
            <a:r>
              <a:rPr sz="1734" dirty="0">
                <a:solidFill>
                  <a:srgbClr val="000080"/>
                </a:solidFill>
                <a:latin typeface="Courier New"/>
                <a:cs typeface="Courier New"/>
              </a:rPr>
              <a:t>&lt;/language&gt;</a:t>
            </a:r>
            <a:endParaRPr sz="1734" dirty="0">
              <a:latin typeface="Courier New"/>
              <a:cs typeface="Courier New"/>
            </a:endParaRPr>
          </a:p>
          <a:p>
            <a:pPr marR="4073128" algn="ctr">
              <a:lnSpc>
                <a:spcPts val="1964"/>
              </a:lnSpc>
            </a:pPr>
            <a:r>
              <a:rPr sz="1734" dirty="0">
                <a:solidFill>
                  <a:srgbClr val="000080"/>
                </a:solidFill>
                <a:latin typeface="Courier New"/>
                <a:cs typeface="Courier New"/>
              </a:rPr>
              <a:t>&lt;/languageUsage&gt;</a:t>
            </a:r>
            <a:endParaRPr sz="1734" dirty="0">
              <a:latin typeface="Courier New"/>
              <a:cs typeface="Courier New"/>
            </a:endParaRPr>
          </a:p>
          <a:p>
            <a:pPr marR="5560219" algn="r">
              <a:lnSpc>
                <a:spcPts val="1964"/>
              </a:lnSpc>
            </a:pPr>
            <a:r>
              <a:rPr sz="1734" dirty="0">
                <a:solidFill>
                  <a:srgbClr val="000080"/>
                </a:solidFill>
                <a:latin typeface="Courier New"/>
                <a:cs typeface="Courier New"/>
              </a:rPr>
              <a:t>&lt;/textClass&gt;</a:t>
            </a:r>
            <a:endParaRPr sz="1734" dirty="0">
              <a:latin typeface="Courier New"/>
              <a:cs typeface="Courier New"/>
            </a:endParaRPr>
          </a:p>
          <a:p>
            <a:pPr marR="5560219" algn="r">
              <a:lnSpc>
                <a:spcPts val="2025"/>
              </a:lnSpc>
            </a:pPr>
            <a:r>
              <a:rPr sz="1734" dirty="0">
                <a:solidFill>
                  <a:srgbClr val="000080"/>
                </a:solidFill>
                <a:latin typeface="Courier New"/>
                <a:cs typeface="Courier New"/>
              </a:rPr>
              <a:t>&lt;/profileDesc&gt;</a:t>
            </a:r>
            <a:endParaRPr sz="1734" dirty="0">
              <a:latin typeface="Courier New"/>
              <a:cs typeface="Courier New"/>
            </a:endParaRPr>
          </a:p>
        </p:txBody>
      </p:sp>
    </p:spTree>
    <p:extLst>
      <p:ext uri="{BB962C8B-B14F-4D97-AF65-F5344CB8AC3E}">
        <p14:creationId xmlns:p14="http://schemas.microsoft.com/office/powerpoint/2010/main" val="748632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228338"/>
            <a:ext cx="7732514" cy="1802011"/>
            <a:chOff x="751495" y="3443560"/>
            <a:chExt cx="8248015" cy="1922145"/>
          </a:xfrm>
        </p:grpSpPr>
        <p:sp>
          <p:nvSpPr>
            <p:cNvPr id="3" name="object 3"/>
            <p:cNvSpPr/>
            <p:nvPr/>
          </p:nvSpPr>
          <p:spPr>
            <a:xfrm>
              <a:off x="756251" y="3448316"/>
              <a:ext cx="8238490" cy="1912620"/>
            </a:xfrm>
            <a:custGeom>
              <a:avLst/>
              <a:gdLst/>
              <a:ahLst/>
              <a:cxnLst/>
              <a:rect l="l" t="t" r="r" b="b"/>
              <a:pathLst>
                <a:path w="8238490" h="1912620">
                  <a:moveTo>
                    <a:pt x="8214128" y="1912032"/>
                  </a:moveTo>
                  <a:lnTo>
                    <a:pt x="23781" y="1912032"/>
                  </a:lnTo>
                  <a:lnTo>
                    <a:pt x="13377" y="1910544"/>
                  </a:lnTo>
                  <a:lnTo>
                    <a:pt x="5945" y="1906084"/>
                  </a:lnTo>
                  <a:lnTo>
                    <a:pt x="1486" y="1898652"/>
                  </a:lnTo>
                  <a:lnTo>
                    <a:pt x="0" y="1888250"/>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close/>
                </a:path>
              </a:pathLst>
            </a:custGeom>
            <a:solidFill>
              <a:srgbClr val="F6F8F9"/>
            </a:solidFill>
          </p:spPr>
          <p:txBody>
            <a:bodyPr wrap="square" lIns="0" tIns="0" rIns="0" bIns="0" rtlCol="0"/>
            <a:lstStyle/>
            <a:p>
              <a:endParaRPr/>
            </a:p>
          </p:txBody>
        </p:sp>
        <p:sp>
          <p:nvSpPr>
            <p:cNvPr id="4" name="object 4"/>
            <p:cNvSpPr/>
            <p:nvPr/>
          </p:nvSpPr>
          <p:spPr>
            <a:xfrm>
              <a:off x="756251" y="3448316"/>
              <a:ext cx="8238490" cy="1912620"/>
            </a:xfrm>
            <a:custGeom>
              <a:avLst/>
              <a:gdLst/>
              <a:ahLst/>
              <a:cxnLst/>
              <a:rect l="l" t="t" r="r" b="b"/>
              <a:pathLst>
                <a:path w="8238490" h="1912620">
                  <a:moveTo>
                    <a:pt x="0" y="1888250"/>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lnTo>
                    <a:pt x="23781" y="1912032"/>
                  </a:lnTo>
                  <a:lnTo>
                    <a:pt x="13377" y="1910544"/>
                  </a:lnTo>
                  <a:lnTo>
                    <a:pt x="5945" y="1906084"/>
                  </a:lnTo>
                  <a:lnTo>
                    <a:pt x="1486" y="1898652"/>
                  </a:lnTo>
                  <a:lnTo>
                    <a:pt x="0" y="1888250"/>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996554"/>
            <a:ext cx="4159232" cy="688215"/>
          </a:xfrm>
          <a:custGeom>
            <a:avLst/>
            <a:gdLst/>
            <a:ahLst/>
            <a:cxnLst/>
            <a:rect l="l" t="t" r="r" b="b"/>
            <a:pathLst>
              <a:path w="2359660" h="400050">
                <a:moveTo>
                  <a:pt x="2330586"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330586" y="0"/>
                </a:lnTo>
                <a:lnTo>
                  <a:pt x="2343071" y="1783"/>
                </a:lnTo>
                <a:lnTo>
                  <a:pt x="2351989" y="7134"/>
                </a:lnTo>
                <a:lnTo>
                  <a:pt x="2357340" y="16052"/>
                </a:lnTo>
                <a:lnTo>
                  <a:pt x="2359124" y="28537"/>
                </a:lnTo>
                <a:lnTo>
                  <a:pt x="2359124" y="370991"/>
                </a:lnTo>
                <a:lnTo>
                  <a:pt x="2357340" y="383476"/>
                </a:lnTo>
                <a:lnTo>
                  <a:pt x="2351989" y="392394"/>
                </a:lnTo>
                <a:lnTo>
                  <a:pt x="2343071" y="397745"/>
                </a:lnTo>
                <a:lnTo>
                  <a:pt x="2330586"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940585" y="996554"/>
            <a:ext cx="3929127"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&lt;revisionDesc&gt;</a:t>
            </a:r>
          </a:p>
        </p:txBody>
      </p:sp>
      <p:sp>
        <p:nvSpPr>
          <p:cNvPr id="7" name="object 7"/>
          <p:cNvSpPr/>
          <p:nvPr/>
        </p:nvSpPr>
        <p:spPr>
          <a:xfrm>
            <a:off x="710480" y="2354367"/>
            <a:ext cx="2006798" cy="339328"/>
          </a:xfrm>
          <a:custGeom>
            <a:avLst/>
            <a:gdLst/>
            <a:ahLst/>
            <a:cxnLst/>
            <a:rect l="l" t="t" r="r" b="b"/>
            <a:pathLst>
              <a:path w="2140585" h="361950">
                <a:moveTo>
                  <a:pt x="211179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2111796" y="0"/>
                </a:lnTo>
                <a:lnTo>
                  <a:pt x="2124281" y="1783"/>
                </a:lnTo>
                <a:lnTo>
                  <a:pt x="2133200" y="7134"/>
                </a:lnTo>
                <a:lnTo>
                  <a:pt x="2138550" y="16052"/>
                </a:lnTo>
                <a:lnTo>
                  <a:pt x="2140334" y="28537"/>
                </a:lnTo>
                <a:lnTo>
                  <a:pt x="2140334" y="332940"/>
                </a:lnTo>
                <a:lnTo>
                  <a:pt x="2138550" y="345426"/>
                </a:lnTo>
                <a:lnTo>
                  <a:pt x="2133200" y="354344"/>
                </a:lnTo>
                <a:lnTo>
                  <a:pt x="2124281" y="359695"/>
                </a:lnTo>
                <a:lnTo>
                  <a:pt x="2111796" y="361478"/>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2283284"/>
            <a:ext cx="7918258" cy="2620500"/>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&lt;revisionDesc&gt;</a:t>
            </a:r>
            <a:r>
              <a:rPr sz="1734" spc="9" dirty="0">
                <a:solidFill>
                  <a:srgbClr val="23292D"/>
                </a:solidFill>
                <a:latin typeface="Courier New"/>
                <a:cs typeface="Courier New"/>
              </a:rPr>
              <a: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fournit un résumé de l’historique des  révisions d’un fichier. Qui a changé quoi et à quelle date</a:t>
            </a:r>
            <a:r>
              <a:rPr sz="2438" dirty="0">
                <a:solidFill>
                  <a:srgbClr val="23292D"/>
                </a:solidFill>
                <a:latin typeface="+mn-lt"/>
                <a:cs typeface="Cambria"/>
              </a:rPr>
              <a:t>?</a:t>
            </a:r>
            <a:endParaRPr sz="2438" dirty="0">
              <a:latin typeface="+mn-lt"/>
              <a:cs typeface="Cambria"/>
            </a:endParaRPr>
          </a:p>
          <a:p>
            <a:pPr>
              <a:spcBef>
                <a:spcPts val="47"/>
              </a:spcBef>
            </a:pPr>
            <a:endParaRPr sz="1922" dirty="0">
              <a:latin typeface="Cambria"/>
              <a:cs typeface="Cambria"/>
            </a:endParaRPr>
          </a:p>
          <a:p>
            <a:pPr marL="163116">
              <a:lnSpc>
                <a:spcPts val="2025"/>
              </a:lnSpc>
            </a:pPr>
            <a:r>
              <a:rPr sz="1734" dirty="0">
                <a:solidFill>
                  <a:srgbClr val="000080"/>
                </a:solidFill>
                <a:latin typeface="Courier New"/>
                <a:cs typeface="Courier New"/>
              </a:rPr>
              <a:t>&lt;revisionDesc&gt;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&lt;change</a:t>
            </a:r>
            <a:r>
              <a:rPr sz="1734" spc="-56" dirty="0">
                <a:solidFill>
                  <a:srgbClr val="000080"/>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692348" marR="3020020" indent="-595">
              <a:lnSpc>
                <a:spcPts val="1969"/>
              </a:lnSpc>
              <a:spcBef>
                <a:spcPts val="98"/>
              </a:spcBef>
            </a:pPr>
            <a:r>
              <a:rPr sz="1734" spc="-5" dirty="0">
                <a:solidFill>
                  <a:srgbClr val="000080"/>
                </a:solidFill>
                <a:latin typeface="Courier New"/>
                <a:cs typeface="Courier New"/>
              </a:rPr>
              <a:t>&lt;</a:t>
            </a:r>
            <a:r>
              <a:rPr sz="1734" dirty="0">
                <a:solidFill>
                  <a:srgbClr val="000080"/>
                </a:solidFill>
                <a:latin typeface="Courier New"/>
                <a:cs typeface="Courier New"/>
              </a:rPr>
              <a:t>persNam</a:t>
            </a:r>
            <a:r>
              <a:rPr sz="1734" spc="-5" dirty="0">
                <a:solidFill>
                  <a:srgbClr val="000080"/>
                </a:solidFill>
                <a:latin typeface="Courier New"/>
                <a:cs typeface="Courier New"/>
              </a:rPr>
              <a:t>e&gt;</a:t>
            </a:r>
            <a:r>
              <a:rPr sz="1734" dirty="0">
                <a:solidFill>
                  <a:srgbClr val="23292D"/>
                </a:solidFill>
                <a:latin typeface="Courier New"/>
                <a:cs typeface="Courier New"/>
              </a:rPr>
              <a:t>no</a:t>
            </a:r>
            <a:r>
              <a:rPr sz="1734" spc="-5" dirty="0">
                <a:solidFill>
                  <a:srgbClr val="23292D"/>
                </a:solidFill>
                <a:latin typeface="Courier New"/>
                <a:cs typeface="Courier New"/>
              </a:rPr>
              <a:t>m</a:t>
            </a:r>
            <a:r>
              <a:rPr sz="1734" dirty="0">
                <a:solidFill>
                  <a:srgbClr val="000080"/>
                </a:solidFill>
                <a:latin typeface="Courier New"/>
                <a:cs typeface="Courier New"/>
              </a:rPr>
              <a:t>&lt;</a:t>
            </a:r>
            <a:r>
              <a:rPr sz="1734" spc="-5" dirty="0">
                <a:solidFill>
                  <a:srgbClr val="000080"/>
                </a:solidFill>
                <a:latin typeface="Courier New"/>
                <a:cs typeface="Courier New"/>
              </a:rPr>
              <a:t>/</a:t>
            </a:r>
            <a:r>
              <a:rPr sz="1734" dirty="0">
                <a:solidFill>
                  <a:srgbClr val="000080"/>
                </a:solidFill>
                <a:latin typeface="Courier New"/>
                <a:cs typeface="Courier New"/>
              </a:rPr>
              <a:t>persNam</a:t>
            </a:r>
            <a:r>
              <a:rPr sz="1734" spc="-5" dirty="0">
                <a:solidFill>
                  <a:srgbClr val="000080"/>
                </a:solidFill>
                <a:latin typeface="Courier New"/>
                <a:cs typeface="Courier New"/>
              </a:rPr>
              <a:t>e</a:t>
            </a:r>
            <a:r>
              <a:rPr sz="1734" dirty="0">
                <a:solidFill>
                  <a:srgbClr val="000080"/>
                </a:solidFill>
                <a:latin typeface="Courier New"/>
                <a:cs typeface="Courier New"/>
              </a:rPr>
              <a:t>&gt;  </a:t>
            </a:r>
            <a:r>
              <a:rPr sz="1734" dirty="0">
                <a:solidFill>
                  <a:srgbClr val="23292D"/>
                </a:solidFill>
                <a:latin typeface="Courier New"/>
                <a:cs typeface="Courier New"/>
              </a:rPr>
              <a:t>Ce</a:t>
            </a:r>
            <a:r>
              <a:rPr sz="1734" spc="-9" dirty="0">
                <a:solidFill>
                  <a:srgbClr val="23292D"/>
                </a:solidFill>
                <a:latin typeface="Courier New"/>
                <a:cs typeface="Courier New"/>
              </a:rPr>
              <a:t> </a:t>
            </a:r>
            <a:r>
              <a:rPr sz="1734" dirty="0">
                <a:solidFill>
                  <a:srgbClr val="23292D"/>
                </a:solidFill>
                <a:latin typeface="Courier New"/>
                <a:cs typeface="Courier New"/>
              </a:rPr>
              <a:t>qui</a:t>
            </a:r>
            <a:r>
              <a:rPr sz="1734" spc="-9" dirty="0">
                <a:solidFill>
                  <a:srgbClr val="23292D"/>
                </a:solidFill>
                <a:latin typeface="Courier New"/>
                <a:cs typeface="Courier New"/>
              </a:rPr>
              <a:t> </a:t>
            </a:r>
            <a:r>
              <a:rPr sz="1734" dirty="0">
                <a:solidFill>
                  <a:srgbClr val="23292D"/>
                </a:solidFill>
                <a:latin typeface="Courier New"/>
                <a:cs typeface="Courier New"/>
              </a:rPr>
              <a:t>a</a:t>
            </a:r>
            <a:r>
              <a:rPr sz="1734" spc="-9" dirty="0">
                <a:solidFill>
                  <a:srgbClr val="23292D"/>
                </a:solidFill>
                <a:latin typeface="Courier New"/>
                <a:cs typeface="Courier New"/>
              </a:rPr>
              <a:t> </a:t>
            </a:r>
            <a:r>
              <a:rPr sz="1734" dirty="0">
                <a:solidFill>
                  <a:srgbClr val="23292D"/>
                </a:solidFill>
                <a:latin typeface="Courier New"/>
                <a:cs typeface="Courier New"/>
              </a:rPr>
              <a:t>été</a:t>
            </a:r>
            <a:r>
              <a:rPr sz="1734" spc="-5" dirty="0">
                <a:solidFill>
                  <a:srgbClr val="23292D"/>
                </a:solidFill>
                <a:latin typeface="Courier New"/>
                <a:cs typeface="Courier New"/>
              </a:rPr>
              <a:t> </a:t>
            </a:r>
            <a:r>
              <a:rPr sz="1734" dirty="0">
                <a:solidFill>
                  <a:srgbClr val="23292D"/>
                </a:solidFill>
                <a:latin typeface="Courier New"/>
                <a:cs typeface="Courier New"/>
              </a:rPr>
              <a:t>changé</a:t>
            </a:r>
            <a:endParaRPr sz="1734" dirty="0">
              <a:latin typeface="Courier New"/>
              <a:cs typeface="Courier New"/>
            </a:endParaRPr>
          </a:p>
          <a:p>
            <a:pPr marL="428030">
              <a:lnSpc>
                <a:spcPts val="1861"/>
              </a:lnSpc>
            </a:pPr>
            <a:r>
              <a:rPr sz="1734" dirty="0">
                <a:solidFill>
                  <a:srgbClr val="000080"/>
                </a:solidFill>
                <a:latin typeface="Courier New"/>
                <a:cs typeface="Courier New"/>
              </a:rPr>
              <a:t>&lt;/change&gt;</a:t>
            </a:r>
            <a:endParaRPr sz="1734" dirty="0">
              <a:latin typeface="Courier New"/>
              <a:cs typeface="Courier New"/>
            </a:endParaRPr>
          </a:p>
          <a:p>
            <a:pPr marL="163116">
              <a:lnSpc>
                <a:spcPts val="2025"/>
              </a:lnSpc>
            </a:pPr>
            <a:r>
              <a:rPr sz="1734" dirty="0">
                <a:solidFill>
                  <a:srgbClr val="000080"/>
                </a:solidFill>
                <a:latin typeface="Courier New"/>
                <a:cs typeface="Courier New"/>
              </a:rPr>
              <a:t>&lt;/revisionDesc&gt;</a:t>
            </a:r>
            <a:endParaRPr sz="1734" dirty="0">
              <a:latin typeface="Courier New"/>
              <a:cs typeface="Courier New"/>
            </a:endParaRPr>
          </a:p>
        </p:txBody>
      </p:sp>
    </p:spTree>
    <p:extLst>
      <p:ext uri="{BB962C8B-B14F-4D97-AF65-F5344CB8AC3E}">
        <p14:creationId xmlns:p14="http://schemas.microsoft.com/office/powerpoint/2010/main" val="337179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olo 1">
            <a:extLst>
              <a:ext uri="{FF2B5EF4-FFF2-40B4-BE49-F238E27FC236}">
                <a16:creationId xmlns:a16="http://schemas.microsoft.com/office/drawing/2014/main" id="{DD8878AC-2D40-A34D-AD6D-B73864AC7A1E}"/>
              </a:ext>
            </a:extLst>
          </p:cNvPr>
          <p:cNvSpPr>
            <a:spLocks noGrp="1" noChangeArrowheads="1"/>
          </p:cNvSpPr>
          <p:nvPr>
            <p:ph type="ctrTitle"/>
          </p:nvPr>
        </p:nvSpPr>
        <p:spPr/>
        <p:txBody>
          <a:bodyPr/>
          <a:lstStyle/>
          <a:p>
            <a:br>
              <a:rPr lang="fr-FR" altLang="it-IT" dirty="0"/>
            </a:br>
            <a:r>
              <a:rPr lang="fr-FR" altLang="fr-FR" dirty="0" err="1"/>
              <a:t>TEI_Header</a:t>
            </a:r>
            <a:br>
              <a:rPr lang="fr-FR" altLang="fr-FR" dirty="0"/>
            </a:br>
            <a:r>
              <a:rPr lang="fr-FR" altLang="fr-FR" dirty="0"/>
              <a:t>			</a:t>
            </a:r>
            <a:r>
              <a:rPr lang="fr-FR" altLang="it-IT" dirty="0"/>
              <a:t>_end</a:t>
            </a:r>
          </a:p>
        </p:txBody>
      </p:sp>
      <p:pic>
        <p:nvPicPr>
          <p:cNvPr id="24582" name="Immagine 7">
            <a:extLst>
              <a:ext uri="{FF2B5EF4-FFF2-40B4-BE49-F238E27FC236}">
                <a16:creationId xmlns:a16="http://schemas.microsoft.com/office/drawing/2014/main" id="{2B9BF9EE-BBB9-3F4E-909B-C11796099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ous-titre 2">
            <a:extLst>
              <a:ext uri="{FF2B5EF4-FFF2-40B4-BE49-F238E27FC236}">
                <a16:creationId xmlns:a16="http://schemas.microsoft.com/office/drawing/2014/main" id="{236AF2F2-92FC-B642-A5B8-0ABEF6431AA3}"/>
              </a:ext>
            </a:extLst>
          </p:cNvPr>
          <p:cNvSpPr>
            <a:spLocks noGrp="1" noChangeArrowheads="1"/>
          </p:cNvSpPr>
          <p:nvPr>
            <p:ph type="subTitle" idx="1"/>
          </p:nvPr>
        </p:nvSpPr>
        <p:spPr>
          <a:xfrm>
            <a:off x="844550" y="3602038"/>
            <a:ext cx="7772400" cy="1095375"/>
          </a:xfrm>
        </p:spPr>
        <p:txBody>
          <a:bodyPr/>
          <a:lstStyle/>
          <a:p>
            <a:pPr eaLnBrk="1" hangingPunct="1"/>
            <a:r>
              <a:rPr lang="en-GB" altLang="it-IT"/>
              <a:t> </a:t>
            </a:r>
            <a:r>
              <a:rPr lang="fr-FR" altLang="it-IT"/>
              <a:t>Giovanni Pietro Vitali</a:t>
            </a:r>
          </a:p>
          <a:p>
            <a:pPr eaLnBrk="1" hangingPunct="1"/>
            <a:r>
              <a:rPr lang="fr-FR" altLang="it-IT">
                <a:hlinkClick r:id="rId4"/>
              </a:rPr>
              <a:t>giovannipietrovitali@gmail.com</a:t>
            </a:r>
            <a:r>
              <a:rPr lang="fr-FR" altLang="it-IT"/>
              <a:t> | </a:t>
            </a:r>
            <a:r>
              <a:rPr lang="fr-FR" altLang="it-IT">
                <a:hlinkClick r:id="rId5"/>
              </a:rPr>
              <a:t>giovannni.vitali@uvsq.fr</a:t>
            </a:r>
            <a:r>
              <a:rPr lang="fr-FR" altLang="it-IT"/>
              <a:t> </a:t>
            </a:r>
          </a:p>
        </p:txBody>
      </p:sp>
      <p:sp>
        <p:nvSpPr>
          <p:cNvPr id="11" name="Sous-titre 2">
            <a:extLst>
              <a:ext uri="{FF2B5EF4-FFF2-40B4-BE49-F238E27FC236}">
                <a16:creationId xmlns:a16="http://schemas.microsoft.com/office/drawing/2014/main" id="{A623A61C-A3DD-7944-B49A-8082C1B9E891}"/>
              </a:ext>
            </a:extLst>
          </p:cNvPr>
          <p:cNvSpPr txBox="1">
            <a:spLocks noChangeArrowheads="1"/>
          </p:cNvSpPr>
          <p:nvPr/>
        </p:nvSpPr>
        <p:spPr bwMode="auto">
          <a:xfrm>
            <a:off x="2757488" y="5583238"/>
            <a:ext cx="6386512"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914400" eaLnBrk="1" hangingPunct="1">
              <a:buFont typeface="Arial" panose="020B0604020202020204" pitchFamily="34" charset="0"/>
              <a:buNone/>
            </a:pPr>
            <a:r>
              <a:rPr lang="it-IT" altLang="it-IT" sz="2400" dirty="0" err="1"/>
              <a:t>Université</a:t>
            </a:r>
            <a:r>
              <a:rPr lang="it-IT" altLang="it-IT" sz="2400" dirty="0"/>
              <a:t> de Versailles Saint Quentin en </a:t>
            </a:r>
            <a:r>
              <a:rPr lang="it-IT" altLang="it-IT" sz="2400" dirty="0" err="1"/>
              <a:t>Yvelines</a:t>
            </a:r>
            <a:endParaRPr lang="it-IT" altLang="it-IT" sz="2400" dirty="0"/>
          </a:p>
          <a:p>
            <a:pPr algn="just" defTabSz="914400" eaLnBrk="1" hangingPunct="1">
              <a:buFont typeface="Arial" panose="020B0604020202020204" pitchFamily="34" charset="0"/>
              <a:buNone/>
            </a:pPr>
            <a:r>
              <a:rPr lang="it-IT" altLang="it-IT" sz="2400" dirty="0" err="1"/>
              <a:t>Université</a:t>
            </a:r>
            <a:r>
              <a:rPr lang="it-IT" altLang="it-IT" sz="2400" dirty="0"/>
              <a:t> Paris-</a:t>
            </a:r>
            <a:r>
              <a:rPr lang="it-IT" altLang="it-IT" sz="2400" dirty="0" err="1"/>
              <a:t>Saclay</a:t>
            </a:r>
            <a:endParaRPr lang="fr-FR" altLang="it-IT" sz="2400" dirty="0"/>
          </a:p>
        </p:txBody>
      </p:sp>
      <p:pic>
        <p:nvPicPr>
          <p:cNvPr id="12" name="Picture 6">
            <a:extLst>
              <a:ext uri="{FF2B5EF4-FFF2-40B4-BE49-F238E27FC236}">
                <a16:creationId xmlns:a16="http://schemas.microsoft.com/office/drawing/2014/main" id="{B8631159-578D-2A46-8552-B988F46B4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3" y="5583238"/>
            <a:ext cx="7604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E2DC8E42-B52E-5A46-9D04-A621533DE1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5388" y="5745163"/>
            <a:ext cx="14779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7741" y="744334"/>
            <a:ext cx="6472101" cy="62757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lang="fr-FR" sz="4000" noProof="1">
                <a:latin typeface="+mn-lt"/>
                <a:cs typeface="Cambria"/>
              </a:rPr>
              <a:t>Qu'est-ce qu'un header TEI ?</a:t>
            </a:r>
            <a:endParaRPr lang="fr-FR" sz="4000" noProof="1">
              <a:latin typeface="+mn-lt"/>
              <a:cs typeface="Comic Sans MS"/>
            </a:endParaRPr>
          </a:p>
        </p:txBody>
      </p:sp>
      <p:sp>
        <p:nvSpPr>
          <p:cNvPr id="4" name="object 4"/>
          <p:cNvSpPr txBox="1"/>
          <p:nvPr/>
        </p:nvSpPr>
        <p:spPr>
          <a:xfrm>
            <a:off x="197451" y="2392884"/>
            <a:ext cx="8372391" cy="3310240"/>
          </a:xfrm>
          <a:prstGeom prst="rect">
            <a:avLst/>
          </a:prstGeom>
        </p:spPr>
        <p:txBody>
          <a:bodyPr vert="horz" wrap="square" lIns="0" tIns="13691" rIns="0" bIns="0" rtlCol="0">
            <a:spAutoFit/>
          </a:bodyPr>
          <a:lstStyle/>
          <a:p>
            <a:pPr marL="469106" marR="422672" indent="-457200" algn="just">
              <a:lnSpc>
                <a:spcPts val="3019"/>
              </a:lnSpc>
              <a:spcBef>
                <a:spcPts val="107"/>
              </a:spcBef>
              <a:buFont typeface="Arial" panose="020B0604020202020204" pitchFamily="34" charset="0"/>
              <a:buChar char="•"/>
            </a:pPr>
            <a:r>
              <a:rPr sz="3200" dirty="0">
                <a:solidFill>
                  <a:srgbClr val="23292D"/>
                </a:solidFill>
                <a:latin typeface="+mn-lt"/>
                <a:cs typeface="Comic Sans MS"/>
              </a:rPr>
              <a:t>Ce sont des données numériques qui servent à représenter ou  décrire d'autres données </a:t>
            </a:r>
            <a:r>
              <a:rPr sz="3200" dirty="0">
                <a:solidFill>
                  <a:srgbClr val="23292D"/>
                </a:solidFill>
                <a:latin typeface="+mn-lt"/>
                <a:cs typeface="Cambria"/>
              </a:rPr>
              <a:t>(</a:t>
            </a:r>
            <a:r>
              <a:rPr sz="3200" dirty="0">
                <a:solidFill>
                  <a:srgbClr val="23292D"/>
                </a:solidFill>
                <a:latin typeface="+mn-lt"/>
                <a:cs typeface="Comic Sans MS"/>
              </a:rPr>
              <a:t>numériques ou non</a:t>
            </a:r>
            <a:r>
              <a:rPr sz="3200" dirty="0">
                <a:solidFill>
                  <a:srgbClr val="23292D"/>
                </a:solidFill>
                <a:latin typeface="+mn-lt"/>
                <a:cs typeface="Cambria"/>
              </a:rPr>
              <a:t>)</a:t>
            </a:r>
            <a:r>
              <a:rPr sz="3200" dirty="0">
                <a:solidFill>
                  <a:srgbClr val="23292D"/>
                </a:solidFill>
                <a:latin typeface="+mn-lt"/>
                <a:cs typeface="Comic Sans MS"/>
              </a:rPr>
              <a:t>.</a:t>
            </a:r>
            <a:endParaRPr sz="3200" dirty="0">
              <a:latin typeface="+mn-lt"/>
              <a:cs typeface="Comic Sans MS"/>
            </a:endParaRPr>
          </a:p>
          <a:p>
            <a:pPr marL="469106" marR="4763" indent="-457200" algn="just">
              <a:lnSpc>
                <a:spcPct val="103200"/>
              </a:lnSpc>
              <a:spcBef>
                <a:spcPts val="380"/>
              </a:spcBef>
              <a:buFont typeface="Arial" panose="020B0604020202020204" pitchFamily="34" charset="0"/>
              <a:buChar char="•"/>
            </a:pPr>
            <a:r>
              <a:rPr sz="3200" dirty="0">
                <a:solidFill>
                  <a:srgbClr val="23292D"/>
                </a:solidFill>
                <a:latin typeface="+mn-lt"/>
                <a:cs typeface="Comic Sans MS"/>
              </a:rPr>
              <a:t>Elles donnent des informations sur la source, la nature, le contenu,  l'histoire, la localisation du document qu'elles décrivent.</a:t>
            </a:r>
            <a:endParaRPr sz="3200" dirty="0">
              <a:latin typeface="+mn-lt"/>
              <a:cs typeface="Comic Sans MS"/>
            </a:endParaRPr>
          </a:p>
          <a:p>
            <a:pPr marL="469106" indent="-457200" algn="just">
              <a:spcBef>
                <a:spcPts val="586"/>
              </a:spcBef>
              <a:buFont typeface="Arial" panose="020B0604020202020204" pitchFamily="34" charset="0"/>
              <a:buChar char="•"/>
            </a:pPr>
            <a:r>
              <a:rPr sz="3200" dirty="0">
                <a:solidFill>
                  <a:srgbClr val="23292D"/>
                </a:solidFill>
                <a:latin typeface="+mn-lt"/>
                <a:cs typeface="Comic Sans MS"/>
              </a:rPr>
              <a:t>Elles peuvent </a:t>
            </a:r>
            <a:r>
              <a:rPr sz="3200" dirty="0">
                <a:solidFill>
                  <a:srgbClr val="23292D"/>
                </a:solidFill>
                <a:latin typeface="+mn-lt"/>
                <a:cs typeface="Cambria"/>
              </a:rPr>
              <a:t>(</a:t>
            </a:r>
            <a:r>
              <a:rPr sz="3200" dirty="0">
                <a:solidFill>
                  <a:srgbClr val="23292D"/>
                </a:solidFill>
                <a:latin typeface="+mn-lt"/>
                <a:cs typeface="Comic Sans MS"/>
              </a:rPr>
              <a:t>doivent</a:t>
            </a:r>
            <a:r>
              <a:rPr sz="3200" dirty="0">
                <a:solidFill>
                  <a:srgbClr val="23292D"/>
                </a:solidFill>
                <a:latin typeface="+mn-lt"/>
                <a:cs typeface="Cambria"/>
              </a:rPr>
              <a:t>?) </a:t>
            </a:r>
            <a:r>
              <a:rPr sz="3200" dirty="0">
                <a:solidFill>
                  <a:srgbClr val="23292D"/>
                </a:solidFill>
                <a:latin typeface="+mn-lt"/>
                <a:cs typeface="Comic Sans MS"/>
              </a:rPr>
              <a:t>être standardisées.</a:t>
            </a:r>
            <a:endParaRPr sz="3200" dirty="0">
              <a:latin typeface="+mn-lt"/>
              <a:cs typeface="Comic Sans MS"/>
            </a:endParaRPr>
          </a:p>
        </p:txBody>
      </p:sp>
    </p:spTree>
    <p:extLst>
      <p:ext uri="{BB962C8B-B14F-4D97-AF65-F5344CB8AC3E}">
        <p14:creationId xmlns:p14="http://schemas.microsoft.com/office/powerpoint/2010/main" val="342453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721600"/>
            <a:ext cx="1878965" cy="750686"/>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4800" dirty="0">
                <a:latin typeface="+mn-lt"/>
                <a:cs typeface="Comic Sans MS"/>
              </a:rPr>
              <a:t>Utilité</a:t>
            </a:r>
          </a:p>
        </p:txBody>
      </p:sp>
      <p:sp>
        <p:nvSpPr>
          <p:cNvPr id="4" name="object 4"/>
          <p:cNvSpPr txBox="1"/>
          <p:nvPr/>
        </p:nvSpPr>
        <p:spPr>
          <a:xfrm>
            <a:off x="211899" y="2211718"/>
            <a:ext cx="8570593" cy="2923147"/>
          </a:xfrm>
          <a:prstGeom prst="rect">
            <a:avLst/>
          </a:prstGeom>
        </p:spPr>
        <p:txBody>
          <a:bodyPr vert="horz" wrap="square" lIns="0" tIns="13691" rIns="0" bIns="0" rtlCol="0">
            <a:spAutoFit/>
          </a:bodyPr>
          <a:lstStyle/>
          <a:p>
            <a:pPr marL="583406" marR="4763" indent="-571500" algn="just">
              <a:lnSpc>
                <a:spcPts val="3019"/>
              </a:lnSpc>
              <a:spcBef>
                <a:spcPts val="107"/>
              </a:spcBef>
              <a:buFont typeface="Arial" panose="020B0604020202020204" pitchFamily="34" charset="0"/>
              <a:buChar char="•"/>
            </a:pPr>
            <a:r>
              <a:rPr sz="3600" dirty="0">
                <a:solidFill>
                  <a:srgbClr val="23292D"/>
                </a:solidFill>
                <a:latin typeface="+mn-lt"/>
                <a:cs typeface="Comic Sans MS"/>
              </a:rPr>
              <a:t>Elles fournissent un index qui permettent de faciliter et accélérer les </a:t>
            </a:r>
            <a:r>
              <a:rPr sz="3600" dirty="0" err="1">
                <a:solidFill>
                  <a:srgbClr val="23292D"/>
                </a:solidFill>
                <a:latin typeface="+mn-lt"/>
                <a:cs typeface="Comic Sans MS"/>
              </a:rPr>
              <a:t>recherches</a:t>
            </a:r>
            <a:r>
              <a:rPr sz="3600" dirty="0">
                <a:solidFill>
                  <a:srgbClr val="23292D"/>
                </a:solidFill>
                <a:latin typeface="+mn-lt"/>
                <a:cs typeface="Comic Sans MS"/>
              </a:rPr>
              <a:t>.</a:t>
            </a:r>
            <a:endParaRPr lang="it-IT" sz="3600" dirty="0">
              <a:solidFill>
                <a:srgbClr val="23292D"/>
              </a:solidFill>
              <a:latin typeface="+mn-lt"/>
              <a:cs typeface="Comic Sans MS"/>
            </a:endParaRPr>
          </a:p>
          <a:p>
            <a:pPr marL="11906" marR="4763" algn="just">
              <a:lnSpc>
                <a:spcPts val="3019"/>
              </a:lnSpc>
              <a:spcBef>
                <a:spcPts val="107"/>
              </a:spcBef>
            </a:pPr>
            <a:endParaRPr sz="3600" dirty="0">
              <a:latin typeface="+mn-lt"/>
              <a:cs typeface="Comic Sans MS"/>
            </a:endParaRPr>
          </a:p>
          <a:p>
            <a:pPr marL="583406" marR="426839" indent="-571500" algn="just">
              <a:lnSpc>
                <a:spcPct val="103200"/>
              </a:lnSpc>
              <a:spcBef>
                <a:spcPts val="380"/>
              </a:spcBef>
              <a:buFont typeface="Arial" panose="020B0604020202020204" pitchFamily="34" charset="0"/>
              <a:buChar char="•"/>
            </a:pPr>
            <a:r>
              <a:rPr sz="3600" dirty="0">
                <a:solidFill>
                  <a:srgbClr val="23292D"/>
                </a:solidFill>
                <a:latin typeface="+mn-lt"/>
                <a:cs typeface="Comic Sans MS"/>
              </a:rPr>
              <a:t>La normalisation permet de simplifier l'échange de données </a:t>
            </a:r>
            <a:r>
              <a:rPr sz="3600" dirty="0">
                <a:solidFill>
                  <a:srgbClr val="23292D"/>
                </a:solidFill>
                <a:latin typeface="+mn-lt"/>
                <a:cs typeface="Cambria"/>
              </a:rPr>
              <a:t>(</a:t>
            </a:r>
            <a:r>
              <a:rPr sz="3600" dirty="0">
                <a:solidFill>
                  <a:srgbClr val="23292D"/>
                </a:solidFill>
                <a:latin typeface="+mn-lt"/>
                <a:cs typeface="Comic Sans MS"/>
              </a:rPr>
              <a:t>on  parle d'interopérabilité</a:t>
            </a:r>
            <a:r>
              <a:rPr sz="3600" dirty="0">
                <a:solidFill>
                  <a:srgbClr val="23292D"/>
                </a:solidFill>
                <a:latin typeface="+mn-lt"/>
                <a:cs typeface="Cambria"/>
              </a:rPr>
              <a:t>)</a:t>
            </a:r>
            <a:r>
              <a:rPr sz="3600" dirty="0">
                <a:solidFill>
                  <a:srgbClr val="23292D"/>
                </a:solidFill>
                <a:latin typeface="+mn-lt"/>
                <a:cs typeface="Comic Sans MS"/>
              </a:rPr>
              <a:t>.</a:t>
            </a:r>
            <a:endParaRPr sz="3600" dirty="0">
              <a:latin typeface="+mn-lt"/>
              <a:cs typeface="Comic Sans MS"/>
            </a:endParaRPr>
          </a:p>
        </p:txBody>
      </p:sp>
    </p:spTree>
    <p:extLst>
      <p:ext uri="{BB962C8B-B14F-4D97-AF65-F5344CB8AC3E}">
        <p14:creationId xmlns:p14="http://schemas.microsoft.com/office/powerpoint/2010/main" val="393748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5380" y="816525"/>
            <a:ext cx="4558370" cy="689131"/>
          </a:xfrm>
          <a:prstGeom prst="rect">
            <a:avLst/>
          </a:prstGeom>
        </p:spPr>
        <p:txBody>
          <a:bodyPr vert="horz" wrap="square" lIns="0" tIns="11906" rIns="0" bIns="0" numCol="1" rtlCol="0" anchor="ctr" anchorCtr="0" compatLnSpc="1">
            <a:prstTxWarp prst="textNoShape">
              <a:avLst/>
            </a:prstTxWarp>
            <a:spAutoFit/>
          </a:bodyPr>
          <a:lstStyle/>
          <a:p>
            <a:pPr marL="11906" algn="just">
              <a:lnSpc>
                <a:spcPct val="100000"/>
              </a:lnSpc>
              <a:spcBef>
                <a:spcPts val="94"/>
              </a:spcBef>
            </a:pPr>
            <a:r>
              <a:rPr spc="-272" dirty="0">
                <a:latin typeface="+mn-lt"/>
                <a:cs typeface="Cambria"/>
              </a:rPr>
              <a:t>M</a:t>
            </a:r>
            <a:r>
              <a:rPr spc="-258" dirty="0">
                <a:latin typeface="+mn-lt"/>
                <a:cs typeface="Comic Sans MS"/>
              </a:rPr>
              <a:t>é</a:t>
            </a:r>
            <a:r>
              <a:rPr spc="-511" dirty="0">
                <a:latin typeface="+mn-lt"/>
                <a:cs typeface="Comic Sans MS"/>
              </a:rPr>
              <a:t>t</a:t>
            </a:r>
            <a:r>
              <a:rPr spc="-183" dirty="0">
                <a:latin typeface="+mn-lt"/>
                <a:cs typeface="Comic Sans MS"/>
              </a:rPr>
              <a:t>a</a:t>
            </a:r>
            <a:r>
              <a:rPr spc="-272" dirty="0">
                <a:latin typeface="+mn-lt"/>
                <a:cs typeface="Comic Sans MS"/>
              </a:rPr>
              <a:t>d</a:t>
            </a:r>
            <a:r>
              <a:rPr spc="-159" dirty="0">
                <a:latin typeface="+mn-lt"/>
                <a:cs typeface="Comic Sans MS"/>
              </a:rPr>
              <a:t>o</a:t>
            </a:r>
            <a:r>
              <a:rPr spc="-150" dirty="0">
                <a:latin typeface="+mn-lt"/>
                <a:cs typeface="Comic Sans MS"/>
              </a:rPr>
              <a:t>nn</a:t>
            </a:r>
            <a:r>
              <a:rPr spc="-258" dirty="0">
                <a:latin typeface="+mn-lt"/>
                <a:cs typeface="Comic Sans MS"/>
              </a:rPr>
              <a:t>ée</a:t>
            </a:r>
            <a:r>
              <a:rPr spc="-188" dirty="0">
                <a:latin typeface="+mn-lt"/>
                <a:cs typeface="Comic Sans MS"/>
              </a:rPr>
              <a:t>s</a:t>
            </a:r>
            <a:r>
              <a:rPr spc="-352" dirty="0">
                <a:latin typeface="+mn-lt"/>
                <a:cs typeface="Comic Sans MS"/>
              </a:rPr>
              <a:t> </a:t>
            </a:r>
            <a:r>
              <a:rPr spc="-258" dirty="0">
                <a:latin typeface="+mn-lt"/>
                <a:cs typeface="Comic Sans MS"/>
              </a:rPr>
              <a:t>e</a:t>
            </a:r>
            <a:r>
              <a:rPr spc="-511" dirty="0">
                <a:latin typeface="+mn-lt"/>
                <a:cs typeface="Comic Sans MS"/>
              </a:rPr>
              <a:t>t</a:t>
            </a:r>
            <a:r>
              <a:rPr spc="-352" dirty="0">
                <a:latin typeface="+mn-lt"/>
                <a:cs typeface="Comic Sans MS"/>
              </a:rPr>
              <a:t> </a:t>
            </a:r>
            <a:r>
              <a:rPr spc="-488" dirty="0">
                <a:latin typeface="+mn-lt"/>
                <a:cs typeface="Comic Sans MS"/>
              </a:rPr>
              <a:t>T</a:t>
            </a:r>
            <a:r>
              <a:rPr spc="-272" dirty="0">
                <a:latin typeface="+mn-lt"/>
                <a:cs typeface="Cambria"/>
              </a:rPr>
              <a:t>E</a:t>
            </a:r>
            <a:r>
              <a:rPr spc="-309" dirty="0">
                <a:latin typeface="+mn-lt"/>
                <a:cs typeface="Cambria"/>
              </a:rPr>
              <a:t>I</a:t>
            </a:r>
            <a:endParaRPr dirty="0">
              <a:latin typeface="+mn-lt"/>
              <a:cs typeface="Cambria"/>
            </a:endParaRPr>
          </a:p>
        </p:txBody>
      </p:sp>
      <p:sp>
        <p:nvSpPr>
          <p:cNvPr id="4" name="object 4"/>
          <p:cNvSpPr/>
          <p:nvPr/>
        </p:nvSpPr>
        <p:spPr>
          <a:xfrm>
            <a:off x="355857" y="2540724"/>
            <a:ext cx="1396186" cy="522796"/>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885500" y="3075671"/>
            <a:ext cx="1334465" cy="513050"/>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7" name="object 7"/>
          <p:cNvSpPr txBox="1"/>
          <p:nvPr/>
        </p:nvSpPr>
        <p:spPr>
          <a:xfrm>
            <a:off x="355857" y="1972992"/>
            <a:ext cx="8660553" cy="3820990"/>
          </a:xfrm>
          <a:prstGeom prst="rect">
            <a:avLst/>
          </a:prstGeom>
        </p:spPr>
        <p:txBody>
          <a:bodyPr vert="horz" wrap="square" lIns="0" tIns="11311" rIns="0" bIns="0" rtlCol="0">
            <a:spAutoFit/>
          </a:bodyPr>
          <a:lstStyle/>
          <a:p>
            <a:pPr marL="11906" algn="just">
              <a:spcBef>
                <a:spcPts val="89"/>
              </a:spcBef>
            </a:pPr>
            <a:r>
              <a:rPr sz="3200" dirty="0">
                <a:solidFill>
                  <a:srgbClr val="23292D"/>
                </a:solidFill>
                <a:latin typeface="+mn-lt"/>
                <a:cs typeface="Comic Sans MS"/>
              </a:rPr>
              <a:t>Dans un document encodé en TEI, on trouve dans le</a:t>
            </a:r>
            <a:endParaRPr sz="3200" dirty="0">
              <a:latin typeface="+mn-lt"/>
              <a:cs typeface="Comic Sans MS"/>
            </a:endParaRPr>
          </a:p>
          <a:p>
            <a:pPr marL="91678" algn="just">
              <a:spcBef>
                <a:spcPts val="94"/>
              </a:spcBef>
            </a:pPr>
            <a:r>
              <a:rPr sz="2000" dirty="0">
                <a:solidFill>
                  <a:srgbClr val="23292D"/>
                </a:solidFill>
                <a:latin typeface="+mn-lt"/>
                <a:cs typeface="Courier New"/>
              </a:rPr>
              <a:t>&lt;teiHeader&gt; </a:t>
            </a:r>
            <a:r>
              <a:rPr sz="3200" dirty="0">
                <a:solidFill>
                  <a:srgbClr val="0366D5"/>
                </a:solidFill>
                <a:latin typeface="+mn-lt"/>
                <a:cs typeface="Cambria"/>
                <a:hlinkClick r:id="rId2"/>
              </a:rPr>
              <a:t>(</a:t>
            </a:r>
            <a:r>
              <a:rPr sz="3200" dirty="0">
                <a:solidFill>
                  <a:srgbClr val="0366D5"/>
                </a:solidFill>
                <a:latin typeface="+mn-lt"/>
                <a:cs typeface="Comic Sans MS"/>
                <a:hlinkClick r:id="rId2"/>
              </a:rPr>
              <a:t>cf. TEI</a:t>
            </a:r>
            <a:r>
              <a:rPr sz="3200" dirty="0">
                <a:solidFill>
                  <a:srgbClr val="0366D5"/>
                </a:solidFill>
                <a:latin typeface="+mn-lt"/>
                <a:cs typeface="Cambria"/>
                <a:hlinkClick r:id="rId2"/>
              </a:rPr>
              <a:t>) </a:t>
            </a:r>
            <a:r>
              <a:rPr sz="3200" dirty="0">
                <a:solidFill>
                  <a:srgbClr val="23292D"/>
                </a:solidFill>
                <a:latin typeface="+mn-lt"/>
                <a:cs typeface="Comic Sans MS"/>
              </a:rPr>
              <a:t>les métadonnées du document.</a:t>
            </a:r>
            <a:endParaRPr sz="3200" dirty="0">
              <a:latin typeface="+mn-lt"/>
              <a:cs typeface="Comic Sans MS"/>
            </a:endParaRPr>
          </a:p>
          <a:p>
            <a:pPr marL="11906" marR="4763" algn="just">
              <a:lnSpc>
                <a:spcPct val="103200"/>
              </a:lnSpc>
              <a:spcBef>
                <a:spcPts val="492"/>
              </a:spcBef>
            </a:pPr>
            <a:r>
              <a:rPr sz="3200" dirty="0">
                <a:solidFill>
                  <a:srgbClr val="23292D"/>
                </a:solidFill>
                <a:latin typeface="+mn-lt"/>
                <a:cs typeface="Comic Sans MS"/>
              </a:rPr>
              <a:t>Le </a:t>
            </a:r>
            <a:r>
              <a:rPr sz="2000" dirty="0">
                <a:solidFill>
                  <a:srgbClr val="23292D"/>
                </a:solidFill>
                <a:latin typeface="+mn-lt"/>
                <a:cs typeface="Courier New"/>
              </a:rPr>
              <a:t>&lt;teiHeader&gt; </a:t>
            </a:r>
            <a:r>
              <a:rPr sz="3200" dirty="0">
                <a:solidFill>
                  <a:srgbClr val="23292D"/>
                </a:solidFill>
                <a:latin typeface="+mn-lt"/>
                <a:cs typeface="Comic Sans MS"/>
              </a:rPr>
              <a:t>fournit une description structurée des données  contenues dans le document XML.</a:t>
            </a:r>
            <a:endParaRPr sz="3200" dirty="0">
              <a:latin typeface="+mn-lt"/>
              <a:cs typeface="Comic Sans MS"/>
            </a:endParaRPr>
          </a:p>
          <a:p>
            <a:pPr marL="11906" marR="515541" algn="just">
              <a:lnSpc>
                <a:spcPct val="120000"/>
              </a:lnSpc>
            </a:pPr>
            <a:r>
              <a:rPr sz="3200" dirty="0">
                <a:solidFill>
                  <a:srgbClr val="23292D"/>
                </a:solidFill>
                <a:latin typeface="+mn-lt"/>
                <a:cs typeface="Comic Sans MS"/>
              </a:rPr>
              <a:t>Certains éléments sont obligatoires, d'autres sont facultatifs.  La hiérarchie des données est contrainte par le schéma.</a:t>
            </a:r>
            <a:endParaRPr sz="3200" dirty="0">
              <a:latin typeface="+mn-lt"/>
              <a:cs typeface="Comic Sans MS"/>
            </a:endParaRPr>
          </a:p>
        </p:txBody>
      </p:sp>
    </p:spTree>
    <p:extLst>
      <p:ext uri="{BB962C8B-B14F-4D97-AF65-F5344CB8AC3E}">
        <p14:creationId xmlns:p14="http://schemas.microsoft.com/office/powerpoint/2010/main" val="362169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025577"/>
            <a:ext cx="7732514" cy="5297686"/>
            <a:chOff x="751495" y="1093948"/>
            <a:chExt cx="8248015" cy="5650865"/>
          </a:xfrm>
        </p:grpSpPr>
        <p:sp>
          <p:nvSpPr>
            <p:cNvPr id="3" name="object 3"/>
            <p:cNvSpPr/>
            <p:nvPr/>
          </p:nvSpPr>
          <p:spPr>
            <a:xfrm>
              <a:off x="756251" y="1098705"/>
              <a:ext cx="8238490" cy="5641340"/>
            </a:xfrm>
            <a:custGeom>
              <a:avLst/>
              <a:gdLst/>
              <a:ahLst/>
              <a:cxnLst/>
              <a:rect l="l" t="t" r="r" b="b"/>
              <a:pathLst>
                <a:path w="8238490" h="5641340">
                  <a:moveTo>
                    <a:pt x="8214128" y="5640970"/>
                  </a:moveTo>
                  <a:lnTo>
                    <a:pt x="23781" y="5640970"/>
                  </a:lnTo>
                  <a:lnTo>
                    <a:pt x="13377" y="5639483"/>
                  </a:lnTo>
                  <a:lnTo>
                    <a:pt x="5945" y="5635024"/>
                  </a:lnTo>
                  <a:lnTo>
                    <a:pt x="1486" y="5627592"/>
                  </a:lnTo>
                  <a:lnTo>
                    <a:pt x="0" y="5617188"/>
                  </a:lnTo>
                  <a:lnTo>
                    <a:pt x="0" y="23781"/>
                  </a:lnTo>
                  <a:lnTo>
                    <a:pt x="1486" y="13376"/>
                  </a:lnTo>
                  <a:lnTo>
                    <a:pt x="5945" y="5945"/>
                  </a:lnTo>
                  <a:lnTo>
                    <a:pt x="13377" y="1486"/>
                  </a:lnTo>
                  <a:lnTo>
                    <a:pt x="23781" y="0"/>
                  </a:lnTo>
                  <a:lnTo>
                    <a:pt x="8214128" y="0"/>
                  </a:lnTo>
                  <a:lnTo>
                    <a:pt x="8224532" y="1486"/>
                  </a:lnTo>
                  <a:lnTo>
                    <a:pt x="8231964" y="5945"/>
                  </a:lnTo>
                  <a:lnTo>
                    <a:pt x="8236423" y="13376"/>
                  </a:lnTo>
                  <a:lnTo>
                    <a:pt x="8237909" y="23781"/>
                  </a:lnTo>
                  <a:lnTo>
                    <a:pt x="8237909" y="5617188"/>
                  </a:lnTo>
                  <a:lnTo>
                    <a:pt x="8236423" y="5627592"/>
                  </a:lnTo>
                  <a:lnTo>
                    <a:pt x="8231964" y="5635024"/>
                  </a:lnTo>
                  <a:lnTo>
                    <a:pt x="8224532" y="5639483"/>
                  </a:lnTo>
                  <a:lnTo>
                    <a:pt x="8214128" y="5640970"/>
                  </a:lnTo>
                  <a:close/>
                </a:path>
              </a:pathLst>
            </a:custGeom>
            <a:solidFill>
              <a:srgbClr val="F6F8F9"/>
            </a:solidFill>
          </p:spPr>
          <p:txBody>
            <a:bodyPr wrap="square" lIns="0" tIns="0" rIns="0" bIns="0" rtlCol="0"/>
            <a:lstStyle/>
            <a:p>
              <a:endParaRPr/>
            </a:p>
          </p:txBody>
        </p:sp>
        <p:sp>
          <p:nvSpPr>
            <p:cNvPr id="4" name="object 4"/>
            <p:cNvSpPr/>
            <p:nvPr/>
          </p:nvSpPr>
          <p:spPr>
            <a:xfrm>
              <a:off x="756251" y="1098705"/>
              <a:ext cx="8238490" cy="5641340"/>
            </a:xfrm>
            <a:custGeom>
              <a:avLst/>
              <a:gdLst/>
              <a:ahLst/>
              <a:cxnLst/>
              <a:rect l="l" t="t" r="r" b="b"/>
              <a:pathLst>
                <a:path w="8238490" h="5641340">
                  <a:moveTo>
                    <a:pt x="0" y="5617188"/>
                  </a:moveTo>
                  <a:lnTo>
                    <a:pt x="0" y="23781"/>
                  </a:lnTo>
                  <a:lnTo>
                    <a:pt x="1486" y="13376"/>
                  </a:lnTo>
                  <a:lnTo>
                    <a:pt x="5945" y="5945"/>
                  </a:lnTo>
                  <a:lnTo>
                    <a:pt x="13377" y="1486"/>
                  </a:lnTo>
                  <a:lnTo>
                    <a:pt x="23781" y="0"/>
                  </a:lnTo>
                  <a:lnTo>
                    <a:pt x="8214128" y="0"/>
                  </a:lnTo>
                  <a:lnTo>
                    <a:pt x="8224532" y="1486"/>
                  </a:lnTo>
                  <a:lnTo>
                    <a:pt x="8231964" y="5945"/>
                  </a:lnTo>
                  <a:lnTo>
                    <a:pt x="8236423" y="13376"/>
                  </a:lnTo>
                  <a:lnTo>
                    <a:pt x="8237909" y="23781"/>
                  </a:lnTo>
                  <a:lnTo>
                    <a:pt x="8237909" y="5617188"/>
                  </a:lnTo>
                  <a:lnTo>
                    <a:pt x="8236423" y="5627592"/>
                  </a:lnTo>
                  <a:lnTo>
                    <a:pt x="8231964" y="5635024"/>
                  </a:lnTo>
                  <a:lnTo>
                    <a:pt x="8224532" y="5639483"/>
                  </a:lnTo>
                  <a:lnTo>
                    <a:pt x="8214128" y="5640970"/>
                  </a:lnTo>
                  <a:lnTo>
                    <a:pt x="23781" y="5640970"/>
                  </a:lnTo>
                  <a:lnTo>
                    <a:pt x="13377" y="5639483"/>
                  </a:lnTo>
                  <a:lnTo>
                    <a:pt x="5945" y="5635024"/>
                  </a:lnTo>
                  <a:lnTo>
                    <a:pt x="1486" y="5627592"/>
                  </a:lnTo>
                  <a:lnTo>
                    <a:pt x="0" y="5617188"/>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464054"/>
            <a:ext cx="4111802"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omic Sans MS"/>
              </a:rPr>
              <a:t>Un document T</a:t>
            </a:r>
            <a:r>
              <a:rPr sz="2672" dirty="0">
                <a:latin typeface="+mn-lt"/>
                <a:cs typeface="Cambria"/>
              </a:rPr>
              <a:t>EI </a:t>
            </a:r>
            <a:r>
              <a:rPr sz="2672" dirty="0">
                <a:latin typeface="+mn-lt"/>
                <a:cs typeface="Comic Sans MS"/>
              </a:rPr>
              <a:t>minimal</a:t>
            </a:r>
          </a:p>
        </p:txBody>
      </p:sp>
      <p:sp>
        <p:nvSpPr>
          <p:cNvPr id="6" name="object 6"/>
          <p:cNvSpPr txBox="1"/>
          <p:nvPr/>
        </p:nvSpPr>
        <p:spPr>
          <a:xfrm>
            <a:off x="845721" y="1141645"/>
            <a:ext cx="6243638" cy="5143596"/>
          </a:xfrm>
          <a:prstGeom prst="rect">
            <a:avLst/>
          </a:prstGeom>
        </p:spPr>
        <p:txBody>
          <a:bodyPr vert="horz" wrap="square" lIns="0" tIns="11311" rIns="0" bIns="0" rtlCol="0">
            <a:spAutoFit/>
          </a:bodyPr>
          <a:lstStyle/>
          <a:p>
            <a:pPr marL="11906">
              <a:lnSpc>
                <a:spcPts val="2025"/>
              </a:lnSpc>
              <a:spcBef>
                <a:spcPts val="89"/>
              </a:spcBef>
              <a:tabLst>
                <a:tab pos="673298" algn="l"/>
              </a:tabLst>
            </a:pPr>
            <a:r>
              <a:rPr sz="1734" dirty="0">
                <a:solidFill>
                  <a:srgbClr val="000080"/>
                </a:solidFill>
                <a:latin typeface="Courier New"/>
                <a:cs typeface="Courier New"/>
              </a:rPr>
              <a:t>&lt;TEI	</a:t>
            </a:r>
            <a:r>
              <a:rPr sz="1734" dirty="0">
                <a:solidFill>
                  <a:srgbClr val="008080"/>
                </a:solidFill>
                <a:latin typeface="Courier New"/>
                <a:cs typeface="Courier New"/>
              </a:rPr>
              <a:t>xmlns</a:t>
            </a:r>
            <a:r>
              <a:rPr sz="1734" dirty="0">
                <a:solidFill>
                  <a:srgbClr val="000080"/>
                </a:solidFill>
                <a:latin typeface="Courier New"/>
                <a:cs typeface="Courier New"/>
              </a:rPr>
              <a:t>=</a:t>
            </a:r>
            <a:r>
              <a:rPr sz="1734" dirty="0">
                <a:solidFill>
                  <a:srgbClr val="DD1144"/>
                </a:solidFill>
                <a:latin typeface="Courier New"/>
                <a:cs typeface="Courier New"/>
              </a:rPr>
              <a:t>"</a:t>
            </a:r>
            <a:r>
              <a:rPr sz="1734" dirty="0">
                <a:solidFill>
                  <a:srgbClr val="DD1144"/>
                </a:solidFill>
                <a:latin typeface="Courier New"/>
                <a:cs typeface="Courier New"/>
                <a:hlinkClick r:id="rId2"/>
              </a:rPr>
              <a:t>http://www.tei-c.org/ns/1.0</a:t>
            </a:r>
            <a:r>
              <a:rPr sz="1734" dirty="0">
                <a:solidFill>
                  <a:srgbClr val="DD1144"/>
                </a:solidFill>
                <a:latin typeface="Courier New"/>
                <a:cs typeface="Courier New"/>
              </a:rPr>
              <a:t>"</a:t>
            </a:r>
            <a:r>
              <a:rPr sz="1734" dirty="0">
                <a:solidFill>
                  <a:srgbClr val="000080"/>
                </a:solidFill>
                <a:latin typeface="Courier New"/>
                <a:cs typeface="Courier New"/>
              </a:rPr>
              <a:t>&gt;</a:t>
            </a:r>
            <a:endParaRPr sz="1734">
              <a:latin typeface="Courier New"/>
              <a:cs typeface="Courier New"/>
            </a:endParaRPr>
          </a:p>
          <a:p>
            <a:pPr marL="276225">
              <a:lnSpc>
                <a:spcPts val="1964"/>
              </a:lnSpc>
            </a:pPr>
            <a:r>
              <a:rPr sz="1734" dirty="0">
                <a:solidFill>
                  <a:srgbClr val="000080"/>
                </a:solidFill>
                <a:latin typeface="Courier New"/>
                <a:cs typeface="Courier New"/>
              </a:rPr>
              <a:t>&lt;teiHeader&gt;</a:t>
            </a:r>
            <a:endParaRPr sz="1734">
              <a:latin typeface="Courier New"/>
              <a:cs typeface="Courier New"/>
            </a:endParaRPr>
          </a:p>
          <a:p>
            <a:pPr marL="805458">
              <a:lnSpc>
                <a:spcPts val="1964"/>
              </a:lnSpc>
            </a:pPr>
            <a:r>
              <a:rPr sz="1734" dirty="0">
                <a:solidFill>
                  <a:srgbClr val="000080"/>
                </a:solidFill>
                <a:latin typeface="Courier New"/>
                <a:cs typeface="Courier New"/>
              </a:rPr>
              <a:t>&lt;fileDesc&gt;</a:t>
            </a:r>
            <a:endParaRPr sz="1734">
              <a:latin typeface="Courier New"/>
              <a:cs typeface="Courier New"/>
            </a:endParaRPr>
          </a:p>
          <a:p>
            <a:pPr marL="1202531">
              <a:lnSpc>
                <a:spcPts val="1964"/>
              </a:lnSpc>
            </a:pPr>
            <a:r>
              <a:rPr sz="1734" dirty="0">
                <a:solidFill>
                  <a:srgbClr val="000080"/>
                </a:solidFill>
                <a:latin typeface="Courier New"/>
                <a:cs typeface="Courier New"/>
              </a:rPr>
              <a:t>&lt;titleStmt&gt;</a:t>
            </a:r>
            <a:endParaRPr sz="1734">
              <a:latin typeface="Courier New"/>
              <a:cs typeface="Courier New"/>
            </a:endParaRPr>
          </a:p>
          <a:p>
            <a:pPr marL="1599605">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Title</a:t>
            </a:r>
            <a:r>
              <a:rPr sz="1734" spc="-5" dirty="0">
                <a:solidFill>
                  <a:srgbClr val="000080"/>
                </a:solidFill>
                <a:latin typeface="Courier New"/>
                <a:cs typeface="Courier New"/>
              </a:rPr>
              <a:t>&lt;/title&gt;</a:t>
            </a:r>
            <a:endParaRPr sz="1734">
              <a:latin typeface="Courier New"/>
              <a:cs typeface="Courier New"/>
            </a:endParaRPr>
          </a:p>
          <a:p>
            <a:pPr marL="1202531">
              <a:lnSpc>
                <a:spcPts val="1964"/>
              </a:lnSpc>
            </a:pPr>
            <a:r>
              <a:rPr sz="1734" dirty="0">
                <a:solidFill>
                  <a:srgbClr val="000080"/>
                </a:solidFill>
                <a:latin typeface="Courier New"/>
                <a:cs typeface="Courier New"/>
              </a:rPr>
              <a:t>&lt;/titleStmt&gt;</a:t>
            </a:r>
            <a:endParaRPr sz="1734">
              <a:latin typeface="Courier New"/>
              <a:cs typeface="Courier New"/>
            </a:endParaRPr>
          </a:p>
          <a:p>
            <a:pPr marL="1202531">
              <a:lnSpc>
                <a:spcPts val="1964"/>
              </a:lnSpc>
            </a:pPr>
            <a:r>
              <a:rPr sz="1734" dirty="0">
                <a:solidFill>
                  <a:srgbClr val="000080"/>
                </a:solidFill>
                <a:latin typeface="Courier New"/>
                <a:cs typeface="Courier New"/>
              </a:rPr>
              <a:t>&lt;publicationStmt&gt;</a:t>
            </a:r>
            <a:endParaRPr sz="1734">
              <a:latin typeface="Courier New"/>
              <a:cs typeface="Courier New"/>
            </a:endParaRPr>
          </a:p>
          <a:p>
            <a:pPr marL="1599605">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Publication</a:t>
            </a:r>
            <a:r>
              <a:rPr sz="1734" spc="-56" dirty="0">
                <a:solidFill>
                  <a:srgbClr val="23292D"/>
                </a:solidFill>
                <a:latin typeface="Courier New"/>
                <a:cs typeface="Courier New"/>
              </a:rPr>
              <a:t> </a:t>
            </a:r>
            <a:r>
              <a:rPr sz="1734" dirty="0">
                <a:solidFill>
                  <a:srgbClr val="23292D"/>
                </a:solidFill>
                <a:latin typeface="Courier New"/>
                <a:cs typeface="Courier New"/>
              </a:rPr>
              <a:t>Information</a:t>
            </a:r>
            <a:r>
              <a:rPr sz="1734" dirty="0">
                <a:solidFill>
                  <a:srgbClr val="000080"/>
                </a:solidFill>
                <a:latin typeface="Courier New"/>
                <a:cs typeface="Courier New"/>
              </a:rPr>
              <a:t>&lt;/p&gt;</a:t>
            </a:r>
            <a:endParaRPr sz="1734">
              <a:latin typeface="Courier New"/>
              <a:cs typeface="Courier New"/>
            </a:endParaRPr>
          </a:p>
          <a:p>
            <a:pPr marL="1202531">
              <a:lnSpc>
                <a:spcPts val="1964"/>
              </a:lnSpc>
            </a:pPr>
            <a:r>
              <a:rPr sz="1734" dirty="0">
                <a:solidFill>
                  <a:srgbClr val="000080"/>
                </a:solidFill>
                <a:latin typeface="Courier New"/>
                <a:cs typeface="Courier New"/>
              </a:rPr>
              <a:t>&lt;/publicationStmt&gt;</a:t>
            </a:r>
            <a:endParaRPr sz="1734">
              <a:latin typeface="Courier New"/>
              <a:cs typeface="Courier New"/>
            </a:endParaRPr>
          </a:p>
          <a:p>
            <a:pPr marL="1202531">
              <a:lnSpc>
                <a:spcPts val="1964"/>
              </a:lnSpc>
            </a:pPr>
            <a:r>
              <a:rPr sz="1734" dirty="0">
                <a:solidFill>
                  <a:srgbClr val="000080"/>
                </a:solidFill>
                <a:latin typeface="Courier New"/>
                <a:cs typeface="Courier New"/>
              </a:rPr>
              <a:t>&lt;sourceDesc&gt;</a:t>
            </a:r>
            <a:endParaRPr sz="1734">
              <a:latin typeface="Courier New"/>
              <a:cs typeface="Courier New"/>
            </a:endParaRPr>
          </a:p>
          <a:p>
            <a:pPr marL="1599605">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a:t>
            </a:r>
            <a:r>
              <a:rPr sz="1734" spc="-14" dirty="0">
                <a:solidFill>
                  <a:srgbClr val="23292D"/>
                </a:solidFill>
                <a:latin typeface="Courier New"/>
                <a:cs typeface="Courier New"/>
              </a:rPr>
              <a:t> </a:t>
            </a:r>
            <a:r>
              <a:rPr sz="1734" dirty="0">
                <a:solidFill>
                  <a:srgbClr val="23292D"/>
                </a:solidFill>
                <a:latin typeface="Courier New"/>
                <a:cs typeface="Courier New"/>
              </a:rPr>
              <a:t>about</a:t>
            </a:r>
            <a:r>
              <a:rPr sz="1734" spc="-9" dirty="0">
                <a:solidFill>
                  <a:srgbClr val="23292D"/>
                </a:solidFill>
                <a:latin typeface="Courier New"/>
                <a:cs typeface="Courier New"/>
              </a:rPr>
              <a:t> </a:t>
            </a:r>
            <a:r>
              <a:rPr sz="1734" dirty="0">
                <a:solidFill>
                  <a:srgbClr val="23292D"/>
                </a:solidFill>
                <a:latin typeface="Courier New"/>
                <a:cs typeface="Courier New"/>
              </a:rPr>
              <a:t>the</a:t>
            </a:r>
            <a:r>
              <a:rPr sz="1734" spc="-9" dirty="0">
                <a:solidFill>
                  <a:srgbClr val="23292D"/>
                </a:solidFill>
                <a:latin typeface="Courier New"/>
                <a:cs typeface="Courier New"/>
              </a:rPr>
              <a:t> </a:t>
            </a:r>
            <a:r>
              <a:rPr sz="1734" spc="-5" dirty="0">
                <a:solidFill>
                  <a:srgbClr val="23292D"/>
                </a:solidFill>
                <a:latin typeface="Courier New"/>
                <a:cs typeface="Courier New"/>
              </a:rPr>
              <a:t>source</a:t>
            </a:r>
            <a:r>
              <a:rPr sz="1734" spc="-5" dirty="0">
                <a:solidFill>
                  <a:srgbClr val="000080"/>
                </a:solidFill>
                <a:latin typeface="Courier New"/>
                <a:cs typeface="Courier New"/>
              </a:rPr>
              <a:t>&lt;/p&gt;</a:t>
            </a:r>
            <a:endParaRPr sz="1734">
              <a:latin typeface="Courier New"/>
              <a:cs typeface="Courier New"/>
            </a:endParaRPr>
          </a:p>
          <a:p>
            <a:pPr marL="1202531">
              <a:lnSpc>
                <a:spcPts val="1964"/>
              </a:lnSpc>
            </a:pPr>
            <a:r>
              <a:rPr sz="1734" dirty="0">
                <a:solidFill>
                  <a:srgbClr val="000080"/>
                </a:solidFill>
                <a:latin typeface="Courier New"/>
                <a:cs typeface="Courier New"/>
              </a:rPr>
              <a:t>&lt;/sourceDesc&gt;</a:t>
            </a:r>
            <a:endParaRPr sz="1734">
              <a:latin typeface="Courier New"/>
              <a:cs typeface="Courier New"/>
            </a:endParaRPr>
          </a:p>
          <a:p>
            <a:pPr marL="805458">
              <a:lnSpc>
                <a:spcPts val="1964"/>
              </a:lnSpc>
            </a:pPr>
            <a:r>
              <a:rPr sz="1734" dirty="0">
                <a:solidFill>
                  <a:srgbClr val="000080"/>
                </a:solidFill>
                <a:latin typeface="Courier New"/>
                <a:cs typeface="Courier New"/>
              </a:rPr>
              <a:t>&lt;/fileDesc&gt;</a:t>
            </a:r>
            <a:endParaRPr sz="1734">
              <a:latin typeface="Courier New"/>
              <a:cs typeface="Courier New"/>
            </a:endParaRPr>
          </a:p>
          <a:p>
            <a:pPr marL="276225">
              <a:lnSpc>
                <a:spcPts val="1964"/>
              </a:lnSpc>
            </a:pPr>
            <a:r>
              <a:rPr sz="1734" dirty="0">
                <a:solidFill>
                  <a:srgbClr val="000080"/>
                </a:solidFill>
                <a:latin typeface="Courier New"/>
                <a:cs typeface="Courier New"/>
              </a:rPr>
              <a:t>&lt;/teiHeader&gt;</a:t>
            </a:r>
            <a:endParaRPr sz="1734">
              <a:latin typeface="Courier New"/>
              <a:cs typeface="Courier New"/>
            </a:endParaRPr>
          </a:p>
          <a:p>
            <a:pPr marL="276225">
              <a:lnSpc>
                <a:spcPts val="1964"/>
              </a:lnSpc>
            </a:pPr>
            <a:r>
              <a:rPr sz="1734" spc="-5" dirty="0">
                <a:solidFill>
                  <a:srgbClr val="000080"/>
                </a:solidFill>
                <a:latin typeface="Courier New"/>
                <a:cs typeface="Courier New"/>
              </a:rPr>
              <a:t>&lt;text&gt;</a:t>
            </a:r>
            <a:endParaRPr sz="1734">
              <a:latin typeface="Courier New"/>
              <a:cs typeface="Courier New"/>
            </a:endParaRPr>
          </a:p>
          <a:p>
            <a:pPr marL="805458">
              <a:lnSpc>
                <a:spcPts val="1964"/>
              </a:lnSpc>
            </a:pPr>
            <a:r>
              <a:rPr sz="1734" spc="-5" dirty="0">
                <a:solidFill>
                  <a:srgbClr val="000080"/>
                </a:solidFill>
                <a:latin typeface="Courier New"/>
                <a:cs typeface="Courier New"/>
              </a:rPr>
              <a:t>&lt;body&gt;</a:t>
            </a:r>
            <a:endParaRPr sz="1734">
              <a:latin typeface="Courier New"/>
              <a:cs typeface="Courier New"/>
            </a:endParaRPr>
          </a:p>
          <a:p>
            <a:pPr marL="1202531">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Some</a:t>
            </a:r>
            <a:r>
              <a:rPr sz="1734" spc="-9" dirty="0">
                <a:solidFill>
                  <a:srgbClr val="23292D"/>
                </a:solidFill>
                <a:latin typeface="Courier New"/>
                <a:cs typeface="Courier New"/>
              </a:rPr>
              <a:t> </a:t>
            </a:r>
            <a:r>
              <a:rPr sz="1734" dirty="0">
                <a:solidFill>
                  <a:srgbClr val="23292D"/>
                </a:solidFill>
                <a:latin typeface="Courier New"/>
                <a:cs typeface="Courier New"/>
              </a:rPr>
              <a:t>text</a:t>
            </a:r>
            <a:r>
              <a:rPr sz="1734" spc="-9" dirty="0">
                <a:solidFill>
                  <a:srgbClr val="23292D"/>
                </a:solidFill>
                <a:latin typeface="Courier New"/>
                <a:cs typeface="Courier New"/>
              </a:rPr>
              <a:t> </a:t>
            </a:r>
            <a:r>
              <a:rPr sz="1734" spc="-5" dirty="0">
                <a:solidFill>
                  <a:srgbClr val="23292D"/>
                </a:solidFill>
                <a:latin typeface="Courier New"/>
                <a:cs typeface="Courier New"/>
              </a:rPr>
              <a:t>here.</a:t>
            </a:r>
            <a:r>
              <a:rPr sz="1734" spc="-5" dirty="0">
                <a:solidFill>
                  <a:srgbClr val="000080"/>
                </a:solidFill>
                <a:latin typeface="Courier New"/>
                <a:cs typeface="Courier New"/>
              </a:rPr>
              <a:t>&lt;/p&gt;</a:t>
            </a:r>
            <a:endParaRPr sz="1734">
              <a:latin typeface="Courier New"/>
              <a:cs typeface="Courier New"/>
            </a:endParaRPr>
          </a:p>
          <a:p>
            <a:pPr marL="805458">
              <a:lnSpc>
                <a:spcPts val="1964"/>
              </a:lnSpc>
            </a:pPr>
            <a:r>
              <a:rPr sz="1734" dirty="0">
                <a:solidFill>
                  <a:srgbClr val="000080"/>
                </a:solidFill>
                <a:latin typeface="Courier New"/>
                <a:cs typeface="Courier New"/>
              </a:rPr>
              <a:t>&lt;/body&gt;</a:t>
            </a:r>
            <a:endParaRPr sz="1734">
              <a:latin typeface="Courier New"/>
              <a:cs typeface="Courier New"/>
            </a:endParaRPr>
          </a:p>
          <a:p>
            <a:pPr marL="276225">
              <a:lnSpc>
                <a:spcPts val="1964"/>
              </a:lnSpc>
            </a:pPr>
            <a:r>
              <a:rPr sz="1734" dirty="0">
                <a:solidFill>
                  <a:srgbClr val="000080"/>
                </a:solidFill>
                <a:latin typeface="Courier New"/>
                <a:cs typeface="Courier New"/>
              </a:rPr>
              <a:t>&lt;/text&gt;</a:t>
            </a:r>
            <a:endParaRPr sz="1734">
              <a:latin typeface="Courier New"/>
              <a:cs typeface="Courier New"/>
            </a:endParaRPr>
          </a:p>
          <a:p>
            <a:pPr marL="11906">
              <a:lnSpc>
                <a:spcPts val="2025"/>
              </a:lnSpc>
            </a:pPr>
            <a:r>
              <a:rPr sz="1734" spc="-5" dirty="0">
                <a:solidFill>
                  <a:srgbClr val="000080"/>
                </a:solidFill>
                <a:latin typeface="Courier New"/>
                <a:cs typeface="Courier New"/>
              </a:rPr>
              <a:t>&lt;/TEI&gt;</a:t>
            </a:r>
            <a:endParaRPr sz="1734">
              <a:latin typeface="Courier New"/>
              <a:cs typeface="Courier New"/>
            </a:endParaRPr>
          </a:p>
        </p:txBody>
      </p:sp>
    </p:spTree>
    <p:extLst>
      <p:ext uri="{BB962C8B-B14F-4D97-AF65-F5344CB8AC3E}">
        <p14:creationId xmlns:p14="http://schemas.microsoft.com/office/powerpoint/2010/main" val="70207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98234"/>
            <a:ext cx="7732514" cy="1052513"/>
            <a:chOff x="751495" y="1598116"/>
            <a:chExt cx="8248015" cy="1122680"/>
          </a:xfrm>
        </p:grpSpPr>
        <p:sp>
          <p:nvSpPr>
            <p:cNvPr id="3" name="object 3"/>
            <p:cNvSpPr/>
            <p:nvPr/>
          </p:nvSpPr>
          <p:spPr>
            <a:xfrm>
              <a:off x="756251" y="1602873"/>
              <a:ext cx="8238490" cy="1113155"/>
            </a:xfrm>
            <a:custGeom>
              <a:avLst/>
              <a:gdLst/>
              <a:ahLst/>
              <a:cxnLst/>
              <a:rect l="l" t="t" r="r" b="b"/>
              <a:pathLst>
                <a:path w="8238490" h="1113155">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1602873"/>
              <a:ext cx="8238490" cy="1113155"/>
            </a:xfrm>
            <a:custGeom>
              <a:avLst/>
              <a:gdLst/>
              <a:ahLst/>
              <a:cxnLst/>
              <a:rect l="l" t="t" r="r" b="b"/>
              <a:pathLst>
                <a:path w="8238490" h="1113155">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3602896"/>
            <a:ext cx="7732514" cy="1052513"/>
            <a:chOff x="751495" y="3843089"/>
            <a:chExt cx="8248015" cy="1122680"/>
          </a:xfrm>
        </p:grpSpPr>
        <p:sp>
          <p:nvSpPr>
            <p:cNvPr id="6" name="object 6"/>
            <p:cNvSpPr/>
            <p:nvPr/>
          </p:nvSpPr>
          <p:spPr>
            <a:xfrm>
              <a:off x="756251" y="3847846"/>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7" name="object 7"/>
            <p:cNvSpPr/>
            <p:nvPr/>
          </p:nvSpPr>
          <p:spPr>
            <a:xfrm>
              <a:off x="756251" y="3847846"/>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8" name="object 8"/>
          <p:cNvGrpSpPr/>
          <p:nvPr/>
        </p:nvGrpSpPr>
        <p:grpSpPr>
          <a:xfrm>
            <a:off x="710480" y="5324082"/>
            <a:ext cx="7732514" cy="1052513"/>
            <a:chOff x="751495" y="5679021"/>
            <a:chExt cx="8248015" cy="1122680"/>
          </a:xfrm>
        </p:grpSpPr>
        <p:sp>
          <p:nvSpPr>
            <p:cNvPr id="9" name="object 9"/>
            <p:cNvSpPr/>
            <p:nvPr/>
          </p:nvSpPr>
          <p:spPr>
            <a:xfrm>
              <a:off x="756251" y="5683777"/>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10" name="object 10"/>
            <p:cNvSpPr/>
            <p:nvPr/>
          </p:nvSpPr>
          <p:spPr>
            <a:xfrm>
              <a:off x="756251" y="5683777"/>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sp>
        <p:nvSpPr>
          <p:cNvPr id="11" name="object 11"/>
          <p:cNvSpPr/>
          <p:nvPr/>
        </p:nvSpPr>
        <p:spPr>
          <a:xfrm>
            <a:off x="2954896" y="120748"/>
            <a:ext cx="3041868" cy="547118"/>
          </a:xfrm>
          <a:custGeom>
            <a:avLst/>
            <a:gdLst/>
            <a:ahLst/>
            <a:cxnLst/>
            <a:rect l="l" t="t" r="r" b="b"/>
            <a:pathLst>
              <a:path w="1903095" h="400050">
                <a:moveTo>
                  <a:pt x="1873981"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873981" y="0"/>
                </a:lnTo>
                <a:lnTo>
                  <a:pt x="1886467" y="1783"/>
                </a:lnTo>
                <a:lnTo>
                  <a:pt x="1895385" y="7134"/>
                </a:lnTo>
                <a:lnTo>
                  <a:pt x="1900735" y="16052"/>
                </a:lnTo>
                <a:lnTo>
                  <a:pt x="1902519" y="28537"/>
                </a:lnTo>
                <a:lnTo>
                  <a:pt x="1902519" y="370991"/>
                </a:lnTo>
                <a:lnTo>
                  <a:pt x="1900735" y="383476"/>
                </a:lnTo>
                <a:lnTo>
                  <a:pt x="1895385" y="392394"/>
                </a:lnTo>
                <a:lnTo>
                  <a:pt x="1886467" y="397745"/>
                </a:lnTo>
                <a:lnTo>
                  <a:pt x="1873981" y="399529"/>
                </a:lnTo>
                <a:close/>
              </a:path>
            </a:pathLst>
          </a:custGeom>
          <a:solidFill>
            <a:srgbClr val="1B1F22">
              <a:alpha val="5097"/>
            </a:srgbClr>
          </a:solidFill>
        </p:spPr>
        <p:txBody>
          <a:bodyPr wrap="square" lIns="0" tIns="0" rIns="0" bIns="0" rtlCol="0"/>
          <a:lstStyle/>
          <a:p>
            <a:endParaRPr/>
          </a:p>
        </p:txBody>
      </p:sp>
      <p:sp>
        <p:nvSpPr>
          <p:cNvPr id="12" name="object 12"/>
          <p:cNvSpPr txBox="1">
            <a:spLocks noGrp="1"/>
          </p:cNvSpPr>
          <p:nvPr>
            <p:ph type="title"/>
          </p:nvPr>
        </p:nvSpPr>
        <p:spPr>
          <a:xfrm>
            <a:off x="353871" y="0"/>
            <a:ext cx="6068193"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L</a:t>
            </a:r>
            <a:r>
              <a:rPr sz="2672" dirty="0">
                <a:latin typeface="+mn-lt"/>
                <a:cs typeface="Comic Sans MS"/>
              </a:rPr>
              <a:t>a Sainte Trinité du </a:t>
            </a:r>
            <a:r>
              <a:rPr dirty="0">
                <a:latin typeface="+mn-lt"/>
              </a:rPr>
              <a:t>&lt;teiHeader&gt;</a:t>
            </a:r>
            <a:endParaRPr sz="2672" dirty="0">
              <a:latin typeface="+mn-lt"/>
              <a:cs typeface="Comic Sans MS"/>
            </a:endParaRPr>
          </a:p>
        </p:txBody>
      </p:sp>
      <p:sp>
        <p:nvSpPr>
          <p:cNvPr id="13" name="object 13"/>
          <p:cNvSpPr/>
          <p:nvPr/>
        </p:nvSpPr>
        <p:spPr>
          <a:xfrm>
            <a:off x="1227726" y="1007741"/>
            <a:ext cx="1614488" cy="339328"/>
          </a:xfrm>
          <a:custGeom>
            <a:avLst/>
            <a:gdLst/>
            <a:ahLst/>
            <a:cxnLst/>
            <a:rect l="l" t="t" r="r" b="b"/>
            <a:pathLst>
              <a:path w="1722120" h="361950">
                <a:moveTo>
                  <a:pt x="1693242"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32940"/>
                </a:lnTo>
                <a:lnTo>
                  <a:pt x="1719996" y="345426"/>
                </a:lnTo>
                <a:lnTo>
                  <a:pt x="1714645" y="354344"/>
                </a:lnTo>
                <a:lnTo>
                  <a:pt x="1705727" y="359695"/>
                </a:lnTo>
                <a:lnTo>
                  <a:pt x="1693242" y="361478"/>
                </a:lnTo>
                <a:close/>
              </a:path>
            </a:pathLst>
          </a:custGeom>
          <a:solidFill>
            <a:srgbClr val="1B1F22">
              <a:alpha val="5097"/>
            </a:srgbClr>
          </a:solidFill>
        </p:spPr>
        <p:txBody>
          <a:bodyPr wrap="square" lIns="0" tIns="0" rIns="0" bIns="0" rtlCol="0"/>
          <a:lstStyle/>
          <a:p>
            <a:endParaRPr/>
          </a:p>
        </p:txBody>
      </p:sp>
      <p:sp>
        <p:nvSpPr>
          <p:cNvPr id="14" name="object 14"/>
          <p:cNvSpPr/>
          <p:nvPr/>
        </p:nvSpPr>
        <p:spPr>
          <a:xfrm>
            <a:off x="1227727" y="2728927"/>
            <a:ext cx="2408039" cy="339328"/>
          </a:xfrm>
          <a:custGeom>
            <a:avLst/>
            <a:gdLst/>
            <a:ahLst/>
            <a:cxnLst/>
            <a:rect l="l" t="t" r="r" b="b"/>
            <a:pathLst>
              <a:path w="2568575" h="361950">
                <a:moveTo>
                  <a:pt x="253986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32940"/>
                </a:lnTo>
                <a:lnTo>
                  <a:pt x="2566617" y="345426"/>
                </a:lnTo>
                <a:lnTo>
                  <a:pt x="2561266" y="354344"/>
                </a:lnTo>
                <a:lnTo>
                  <a:pt x="2552348" y="359695"/>
                </a:lnTo>
                <a:lnTo>
                  <a:pt x="2539863" y="361478"/>
                </a:lnTo>
                <a:close/>
              </a:path>
            </a:pathLst>
          </a:custGeom>
          <a:solidFill>
            <a:srgbClr val="1B1F22">
              <a:alpha val="5097"/>
            </a:srgbClr>
          </a:solidFill>
        </p:spPr>
        <p:txBody>
          <a:bodyPr wrap="square" lIns="0" tIns="0" rIns="0" bIns="0" rtlCol="0"/>
          <a:lstStyle/>
          <a:p>
            <a:endParaRPr/>
          </a:p>
        </p:txBody>
      </p:sp>
      <p:sp>
        <p:nvSpPr>
          <p:cNvPr id="15" name="object 15"/>
          <p:cNvSpPr/>
          <p:nvPr/>
        </p:nvSpPr>
        <p:spPr>
          <a:xfrm>
            <a:off x="1227727" y="4833589"/>
            <a:ext cx="1748433" cy="339328"/>
          </a:xfrm>
          <a:custGeom>
            <a:avLst/>
            <a:gdLst/>
            <a:ahLst/>
            <a:cxnLst/>
            <a:rect l="l" t="t" r="r" b="b"/>
            <a:pathLst>
              <a:path w="1864995" h="361950">
                <a:moveTo>
                  <a:pt x="1835931"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32940"/>
                </a:lnTo>
                <a:lnTo>
                  <a:pt x="1862685" y="345426"/>
                </a:lnTo>
                <a:lnTo>
                  <a:pt x="1857334" y="354344"/>
                </a:lnTo>
                <a:lnTo>
                  <a:pt x="1848416" y="359695"/>
                </a:lnTo>
                <a:lnTo>
                  <a:pt x="1835931" y="361478"/>
                </a:lnTo>
                <a:close/>
              </a:path>
            </a:pathLst>
          </a:custGeom>
          <a:solidFill>
            <a:srgbClr val="1B1F22">
              <a:alpha val="5097"/>
            </a:srgbClr>
          </a:solidFill>
        </p:spPr>
        <p:txBody>
          <a:bodyPr wrap="square" lIns="0" tIns="0" rIns="0" bIns="0" rtlCol="0"/>
          <a:lstStyle/>
          <a:p>
            <a:endParaRPr/>
          </a:p>
        </p:txBody>
      </p:sp>
      <p:sp>
        <p:nvSpPr>
          <p:cNvPr id="16" name="object 16"/>
          <p:cNvSpPr txBox="1"/>
          <p:nvPr/>
        </p:nvSpPr>
        <p:spPr>
          <a:xfrm>
            <a:off x="845721" y="936658"/>
            <a:ext cx="8085628" cy="5290815"/>
          </a:xfrm>
          <a:prstGeom prst="rect">
            <a:avLst/>
          </a:prstGeom>
        </p:spPr>
        <p:txBody>
          <a:bodyPr vert="horz" wrap="square" lIns="0" tIns="11311" rIns="0" bIns="0" rtlCol="0">
            <a:spAutoFit/>
          </a:bodyPr>
          <a:lstStyle/>
          <a:p>
            <a:pPr marL="457795" indent="-317302">
              <a:spcBef>
                <a:spcPts val="89"/>
              </a:spcBef>
              <a:buSzPct val="140540"/>
              <a:buFont typeface="Cambria"/>
              <a:buAutoNum type="arabicPeriod"/>
              <a:tabLst>
                <a:tab pos="457200" algn="l"/>
                <a:tab pos="458391" algn="l"/>
              </a:tabLst>
            </a:pPr>
            <a:r>
              <a:rPr sz="1734" dirty="0">
                <a:solidFill>
                  <a:srgbClr val="23292D"/>
                </a:solidFill>
                <a:latin typeface="Courier New"/>
                <a:cs typeface="Courier New"/>
              </a:rPr>
              <a:t>&lt;titleStmt&gt;</a:t>
            </a:r>
            <a:r>
              <a:rPr sz="1734" spc="5" dirty="0">
                <a:solidFill>
                  <a:srgbClr val="23292D"/>
                </a:solidFill>
                <a:latin typeface="Courier New"/>
                <a:cs typeface="Courier New"/>
              </a:rPr>
              <a: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donne le nom du fichier</a:t>
            </a:r>
            <a:endParaRPr sz="2438" dirty="0">
              <a:latin typeface="+mn-lt"/>
              <a:cs typeface="Comic Sans MS"/>
            </a:endParaRPr>
          </a:p>
          <a:p>
            <a:pPr>
              <a:spcBef>
                <a:spcPts val="56"/>
              </a:spcBef>
              <a:buClr>
                <a:srgbClr val="23292D"/>
              </a:buClr>
              <a:buFont typeface="Cambria"/>
              <a:buAutoNum type="arabicPeriod"/>
            </a:pPr>
            <a:endParaRPr sz="1688" dirty="0">
              <a:latin typeface="Comic Sans MS"/>
              <a:cs typeface="Comic Sans MS"/>
            </a:endParaRPr>
          </a:p>
          <a:p>
            <a:pPr marL="11906">
              <a:lnSpc>
                <a:spcPts val="2025"/>
              </a:lnSpc>
              <a:spcBef>
                <a:spcPts val="5"/>
              </a:spcBef>
            </a:pPr>
            <a:r>
              <a:rPr sz="1734" dirty="0">
                <a:solidFill>
                  <a:srgbClr val="000080"/>
                </a:solidFill>
                <a:latin typeface="Courier New"/>
                <a:cs typeface="Courier New"/>
              </a:rPr>
              <a:t>&lt;titleStmt&gt;</a:t>
            </a:r>
            <a:endParaRPr sz="1734" dirty="0">
              <a:latin typeface="Courier New"/>
              <a:cs typeface="Courier New"/>
            </a:endParaRPr>
          </a:p>
          <a:p>
            <a:pPr marL="276225">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Exercice</a:t>
            </a:r>
            <a:r>
              <a:rPr sz="1734" spc="-9" dirty="0">
                <a:solidFill>
                  <a:srgbClr val="23292D"/>
                </a:solidFill>
                <a:latin typeface="Courier New"/>
                <a:cs typeface="Courier New"/>
              </a:rPr>
              <a:t> </a:t>
            </a:r>
            <a:r>
              <a:rPr sz="1734" dirty="0">
                <a:solidFill>
                  <a:srgbClr val="23292D"/>
                </a:solidFill>
                <a:latin typeface="Courier New"/>
                <a:cs typeface="Courier New"/>
              </a:rPr>
              <a:t>sur</a:t>
            </a:r>
            <a:r>
              <a:rPr sz="1734" spc="-9" dirty="0">
                <a:solidFill>
                  <a:srgbClr val="23292D"/>
                </a:solidFill>
                <a:latin typeface="Courier New"/>
                <a:cs typeface="Courier New"/>
              </a:rPr>
              <a:t> </a:t>
            </a:r>
            <a:r>
              <a:rPr sz="1734" dirty="0">
                <a:solidFill>
                  <a:srgbClr val="23292D"/>
                </a:solidFill>
                <a:latin typeface="Courier New"/>
                <a:cs typeface="Courier New"/>
              </a:rPr>
              <a:t>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1190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33"/>
              </a:spcBef>
            </a:pPr>
            <a:endParaRPr sz="1828" dirty="0">
              <a:latin typeface="Courier New"/>
              <a:cs typeface="Courier New"/>
            </a:endParaRPr>
          </a:p>
          <a:p>
            <a:pPr marL="377428" marR="4763" indent="-263128">
              <a:lnSpc>
                <a:spcPct val="103200"/>
              </a:lnSpc>
              <a:buClr>
                <a:srgbClr val="23292D"/>
              </a:buClr>
              <a:buSzPct val="140540"/>
              <a:buFont typeface="Cambria"/>
              <a:buAutoNum type="arabicPeriod" startAt="2"/>
              <a:tabLst>
                <a:tab pos="458391" algn="l"/>
              </a:tabLst>
            </a:pPr>
            <a:r>
              <a:rPr dirty="0"/>
              <a:t>	</a:t>
            </a:r>
            <a:r>
              <a:rPr sz="1734" dirty="0">
                <a:solidFill>
                  <a:srgbClr val="23292D"/>
                </a:solidFill>
                <a:latin typeface="Courier New"/>
                <a:cs typeface="Courier New"/>
              </a:rPr>
              <a:t>&lt;publicationStmt&gt;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donne des informations concernant  la publication </a:t>
            </a:r>
            <a:r>
              <a:rPr sz="2438" dirty="0">
                <a:solidFill>
                  <a:srgbClr val="23292D"/>
                </a:solidFill>
                <a:latin typeface="+mn-lt"/>
                <a:cs typeface="Cambria"/>
              </a:rPr>
              <a:t>(</a:t>
            </a:r>
            <a:r>
              <a:rPr sz="2438" dirty="0">
                <a:solidFill>
                  <a:srgbClr val="23292D"/>
                </a:solidFill>
                <a:latin typeface="+mn-lt"/>
                <a:cs typeface="Comic Sans MS"/>
              </a:rPr>
              <a:t>licence, diffuseur…</a:t>
            </a:r>
            <a:r>
              <a:rPr sz="2438" dirty="0">
                <a:solidFill>
                  <a:srgbClr val="23292D"/>
                </a:solidFill>
                <a:latin typeface="+mn-lt"/>
                <a:cs typeface="Cambria"/>
              </a:rPr>
              <a:t>)</a:t>
            </a:r>
            <a:endParaRPr sz="2438" dirty="0">
              <a:latin typeface="+mn-lt"/>
              <a:cs typeface="Cambria"/>
            </a:endParaRPr>
          </a:p>
          <a:p>
            <a:pPr>
              <a:spcBef>
                <a:spcPts val="52"/>
              </a:spcBef>
              <a:buClr>
                <a:srgbClr val="23292D"/>
              </a:buClr>
              <a:buFont typeface="Cambria"/>
              <a:buAutoNum type="arabicPeriod" startAt="2"/>
            </a:pPr>
            <a:endParaRPr sz="2016" dirty="0">
              <a:latin typeface="Cambria"/>
              <a:cs typeface="Cambria"/>
            </a:endParaRPr>
          </a:p>
          <a:p>
            <a:pPr marL="1190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276225">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Simon</a:t>
            </a:r>
            <a:r>
              <a:rPr sz="1734" dirty="0">
                <a:solidFill>
                  <a:srgbClr val="23292D"/>
                </a:solidFill>
                <a:latin typeface="Courier New"/>
                <a:cs typeface="Courier New"/>
              </a:rPr>
              <a:t> Gabay, UniNe. </a:t>
            </a:r>
            <a:r>
              <a:rPr sz="1734" spc="-5" dirty="0">
                <a:solidFill>
                  <a:srgbClr val="23292D"/>
                </a:solidFill>
                <a:latin typeface="Courier New"/>
                <a:cs typeface="Courier New"/>
              </a:rPr>
              <a:t>CC-BY.</a:t>
            </a:r>
            <a:r>
              <a:rPr sz="1734" spc="-5" dirty="0">
                <a:solidFill>
                  <a:srgbClr val="000080"/>
                </a:solidFill>
                <a:latin typeface="Courier New"/>
                <a:cs typeface="Courier New"/>
              </a:rPr>
              <a:t>&lt;/p&gt;</a:t>
            </a:r>
            <a:endParaRPr sz="1734" dirty="0">
              <a:latin typeface="Courier New"/>
              <a:cs typeface="Courier New"/>
            </a:endParaRPr>
          </a:p>
          <a:p>
            <a:pPr marL="1190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a:spcBef>
                <a:spcPts val="23"/>
              </a:spcBef>
            </a:pPr>
            <a:endParaRPr sz="1922" dirty="0">
              <a:latin typeface="Courier New"/>
              <a:cs typeface="Courier New"/>
            </a:endParaRPr>
          </a:p>
          <a:p>
            <a:pPr marL="457795" indent="-353020">
              <a:buSzPct val="140540"/>
              <a:buFont typeface="Cambria"/>
              <a:buAutoNum type="arabicPeriod" startAt="3"/>
              <a:tabLst>
                <a:tab pos="458391" algn="l"/>
              </a:tabLst>
            </a:pPr>
            <a:r>
              <a:rPr sz="1734" dirty="0">
                <a:solidFill>
                  <a:srgbClr val="23292D"/>
                </a:solidFill>
                <a:latin typeface="Courier New"/>
                <a:cs typeface="Courier New"/>
              </a:rPr>
              <a:t>&lt;sourceDesc&gt;</a:t>
            </a:r>
            <a:r>
              <a:rPr sz="1734" spc="5" dirty="0">
                <a:solidFill>
                  <a:srgbClr val="23292D"/>
                </a:solidFill>
                <a:latin typeface="Courier New"/>
                <a:cs typeface="Courier New"/>
              </a:rPr>
              <a:t> </a:t>
            </a:r>
            <a:r>
              <a:rPr sz="2438" dirty="0">
                <a:solidFill>
                  <a:srgbClr val="0366D5"/>
                </a:solidFill>
                <a:latin typeface="+mn-lt"/>
                <a:cs typeface="Cambria"/>
                <a:hlinkClick r:id="rId4"/>
              </a:rPr>
              <a:t>(</a:t>
            </a:r>
            <a:r>
              <a:rPr sz="2438" dirty="0">
                <a:solidFill>
                  <a:srgbClr val="0366D5"/>
                </a:solidFill>
                <a:latin typeface="+mn-lt"/>
                <a:cs typeface="Comic Sans MS"/>
                <a:hlinkClick r:id="rId4"/>
              </a:rPr>
              <a:t>cf. TEI</a:t>
            </a:r>
            <a:r>
              <a:rPr sz="2438" dirty="0">
                <a:solidFill>
                  <a:srgbClr val="0366D5"/>
                </a:solidFill>
                <a:latin typeface="+mn-lt"/>
                <a:cs typeface="Cambria"/>
                <a:hlinkClick r:id="rId4"/>
              </a:rPr>
              <a:t>) </a:t>
            </a:r>
            <a:r>
              <a:rPr sz="2438" dirty="0">
                <a:solidFill>
                  <a:srgbClr val="23292D"/>
                </a:solidFill>
                <a:latin typeface="+mn-lt"/>
                <a:cs typeface="Comic Sans MS"/>
              </a:rPr>
              <a:t>Des informations concernant la source</a:t>
            </a:r>
            <a:endParaRPr sz="2438" dirty="0">
              <a:latin typeface="+mn-lt"/>
              <a:cs typeface="Comic Sans MS"/>
            </a:endParaRPr>
          </a:p>
          <a:p>
            <a:pPr>
              <a:spcBef>
                <a:spcPts val="61"/>
              </a:spcBef>
            </a:pPr>
            <a:endParaRPr sz="1688" dirty="0">
              <a:latin typeface="Comic Sans MS"/>
              <a:cs typeface="Comic Sans MS"/>
            </a:endParaRPr>
          </a:p>
          <a:p>
            <a:pPr marL="11906">
              <a:lnSpc>
                <a:spcPts val="2025"/>
              </a:lnSpc>
            </a:pPr>
            <a:r>
              <a:rPr sz="1734" dirty="0">
                <a:solidFill>
                  <a:srgbClr val="000080"/>
                </a:solidFill>
                <a:latin typeface="Courier New"/>
                <a:cs typeface="Courier New"/>
              </a:rPr>
              <a:t>&lt;sourceDesc&gt;</a:t>
            </a:r>
            <a:endParaRPr sz="1734" dirty="0">
              <a:latin typeface="Courier New"/>
              <a:cs typeface="Courier New"/>
            </a:endParaRPr>
          </a:p>
          <a:p>
            <a:pPr marL="276225">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Un </a:t>
            </a:r>
            <a:r>
              <a:rPr sz="1734" dirty="0">
                <a:solidFill>
                  <a:srgbClr val="23292D"/>
                </a:solidFill>
                <a:latin typeface="Courier New"/>
                <a:cs typeface="Courier New"/>
              </a:rPr>
              <a:t>poème</a:t>
            </a:r>
            <a:r>
              <a:rPr sz="1734" spc="-5"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Lope</a:t>
            </a:r>
            <a:r>
              <a:rPr sz="1734" spc="-5" dirty="0">
                <a:solidFill>
                  <a:srgbClr val="23292D"/>
                </a:solidFill>
                <a:latin typeface="Courier New"/>
                <a:cs typeface="Courier New"/>
              </a:rPr>
              <a:t> </a:t>
            </a:r>
            <a:r>
              <a:rPr sz="1734" dirty="0">
                <a:solidFill>
                  <a:srgbClr val="23292D"/>
                </a:solidFill>
                <a:latin typeface="Courier New"/>
                <a:cs typeface="Courier New"/>
              </a:rPr>
              <a:t>de </a:t>
            </a:r>
            <a:r>
              <a:rPr sz="1734" spc="-5" dirty="0">
                <a:solidFill>
                  <a:srgbClr val="23292D"/>
                </a:solidFill>
                <a:latin typeface="Courier New"/>
                <a:cs typeface="Courier New"/>
              </a:rPr>
              <a:t>Vega.</a:t>
            </a:r>
            <a:r>
              <a:rPr sz="1734" spc="-5" dirty="0">
                <a:solidFill>
                  <a:srgbClr val="000080"/>
                </a:solidFill>
                <a:latin typeface="Courier New"/>
                <a:cs typeface="Courier New"/>
              </a:rPr>
              <a:t>&lt;/p&gt;</a:t>
            </a:r>
            <a:endParaRPr sz="1734" dirty="0">
              <a:latin typeface="Courier New"/>
              <a:cs typeface="Courier New"/>
            </a:endParaRPr>
          </a:p>
          <a:p>
            <a:pPr marL="11906">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406041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CE1283A-8CB9-DC7F-F918-6AB9FD5D8F48}"/>
              </a:ext>
            </a:extLst>
          </p:cNvPr>
          <p:cNvSpPr/>
          <p:nvPr/>
        </p:nvSpPr>
        <p:spPr>
          <a:xfrm>
            <a:off x="4356846" y="2287476"/>
            <a:ext cx="3211034" cy="693598"/>
          </a:xfrm>
          <a:custGeom>
            <a:avLst/>
            <a:gdLst/>
            <a:ahLst/>
            <a:cxnLst/>
            <a:rect l="l" t="t" r="r" b="b"/>
            <a:pathLst>
              <a:path w="1893570" h="400050">
                <a:moveTo>
                  <a:pt x="1864469"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864469" y="0"/>
                </a:lnTo>
                <a:lnTo>
                  <a:pt x="1876954" y="1783"/>
                </a:lnTo>
                <a:lnTo>
                  <a:pt x="1885872" y="7134"/>
                </a:lnTo>
                <a:lnTo>
                  <a:pt x="1891223" y="16052"/>
                </a:lnTo>
                <a:lnTo>
                  <a:pt x="1893006" y="28537"/>
                </a:lnTo>
                <a:lnTo>
                  <a:pt x="1893006" y="370991"/>
                </a:lnTo>
                <a:lnTo>
                  <a:pt x="1891223" y="383476"/>
                </a:lnTo>
                <a:lnTo>
                  <a:pt x="1885872" y="392394"/>
                </a:lnTo>
                <a:lnTo>
                  <a:pt x="1876954" y="397745"/>
                </a:lnTo>
                <a:lnTo>
                  <a:pt x="1864469" y="399529"/>
                </a:lnTo>
                <a:close/>
              </a:path>
            </a:pathLst>
          </a:custGeom>
          <a:solidFill>
            <a:srgbClr val="1B1F22">
              <a:alpha val="5097"/>
            </a:srgbClr>
          </a:solidFill>
        </p:spPr>
        <p:txBody>
          <a:bodyPr wrap="square" lIns="0" tIns="0" rIns="0" bIns="0" rtlCol="0"/>
          <a:lstStyle/>
          <a:p>
            <a:endParaRPr/>
          </a:p>
        </p:txBody>
      </p:sp>
      <p:sp>
        <p:nvSpPr>
          <p:cNvPr id="5" name="object 3">
            <a:extLst>
              <a:ext uri="{FF2B5EF4-FFF2-40B4-BE49-F238E27FC236}">
                <a16:creationId xmlns:a16="http://schemas.microsoft.com/office/drawing/2014/main" id="{52C08CDC-5790-48AB-F217-5DF6C3B3F138}"/>
              </a:ext>
            </a:extLst>
          </p:cNvPr>
          <p:cNvSpPr/>
          <p:nvPr/>
        </p:nvSpPr>
        <p:spPr>
          <a:xfrm>
            <a:off x="1315936" y="2284566"/>
            <a:ext cx="2720502" cy="617180"/>
          </a:xfrm>
          <a:custGeom>
            <a:avLst/>
            <a:gdLst/>
            <a:ahLst/>
            <a:cxnLst/>
            <a:rect l="l" t="t" r="r" b="b"/>
            <a:pathLst>
              <a:path w="2054860" h="400050">
                <a:moveTo>
                  <a:pt x="2026183"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26183" y="0"/>
                </a:lnTo>
                <a:lnTo>
                  <a:pt x="2038668" y="1783"/>
                </a:lnTo>
                <a:lnTo>
                  <a:pt x="2047586" y="7134"/>
                </a:lnTo>
                <a:lnTo>
                  <a:pt x="2052937" y="16052"/>
                </a:lnTo>
                <a:lnTo>
                  <a:pt x="2054721" y="28537"/>
                </a:lnTo>
                <a:lnTo>
                  <a:pt x="2054721" y="370991"/>
                </a:lnTo>
                <a:lnTo>
                  <a:pt x="2052937" y="383476"/>
                </a:lnTo>
                <a:lnTo>
                  <a:pt x="2047586" y="392394"/>
                </a:lnTo>
                <a:lnTo>
                  <a:pt x="2038668" y="397745"/>
                </a:lnTo>
                <a:lnTo>
                  <a:pt x="2026183" y="399529"/>
                </a:lnTo>
                <a:close/>
              </a:path>
            </a:pathLst>
          </a:custGeom>
          <a:solidFill>
            <a:srgbClr val="1B1F22">
              <a:alpha val="5097"/>
            </a:srgbClr>
          </a:solidFill>
        </p:spPr>
        <p:txBody>
          <a:bodyPr wrap="square" lIns="0" tIns="0" rIns="0" bIns="0" rtlCol="0"/>
          <a:lstStyle/>
          <a:p>
            <a:endParaRPr/>
          </a:p>
        </p:txBody>
      </p:sp>
      <p:sp>
        <p:nvSpPr>
          <p:cNvPr id="6" name="object 4">
            <a:extLst>
              <a:ext uri="{FF2B5EF4-FFF2-40B4-BE49-F238E27FC236}">
                <a16:creationId xmlns:a16="http://schemas.microsoft.com/office/drawing/2014/main" id="{BB8C37D1-F26C-3455-D9C0-A87E2796B16A}"/>
              </a:ext>
            </a:extLst>
          </p:cNvPr>
          <p:cNvSpPr txBox="1">
            <a:spLocks noGrp="1"/>
          </p:cNvSpPr>
          <p:nvPr>
            <p:ph type="title"/>
          </p:nvPr>
        </p:nvSpPr>
        <p:spPr>
          <a:xfrm>
            <a:off x="1379731" y="2212615"/>
            <a:ext cx="6982220"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&lt;titleStmt&gt; </a:t>
            </a:r>
            <a:r>
              <a:rPr sz="2672" dirty="0">
                <a:latin typeface="+mn-lt"/>
                <a:cs typeface="Comic Sans MS"/>
              </a:rPr>
              <a:t>vs </a:t>
            </a:r>
            <a:r>
              <a:rPr dirty="0">
                <a:latin typeface="+mn-lt"/>
              </a:rPr>
              <a:t>&lt;sourceDesc&gt;</a:t>
            </a:r>
            <a:endParaRPr sz="2672" dirty="0">
              <a:latin typeface="+mn-lt"/>
              <a:cs typeface="Comic Sans MS"/>
            </a:endParaRPr>
          </a:p>
        </p:txBody>
      </p:sp>
    </p:spTree>
    <p:extLst>
      <p:ext uri="{BB962C8B-B14F-4D97-AF65-F5344CB8AC3E}">
        <p14:creationId xmlns:p14="http://schemas.microsoft.com/office/powerpoint/2010/main" val="160497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body" idx="1"/>
          </p:nvPr>
        </p:nvSpPr>
        <p:spPr>
          <a:xfrm>
            <a:off x="98688" y="110617"/>
            <a:ext cx="8688440" cy="6481326"/>
          </a:xfrm>
          <a:prstGeom prst="rect">
            <a:avLst/>
          </a:prstGeom>
        </p:spPr>
        <p:txBody>
          <a:bodyPr vert="horz" wrap="square" lIns="0" tIns="14288" rIns="0" bIns="0" numCol="1" rtlCol="0" anchor="t" anchorCtr="0" compatLnSpc="1">
            <a:prstTxWarp prst="textNoShape">
              <a:avLst/>
            </a:prstTxWarp>
            <a:spAutoFit/>
          </a:bodyPr>
          <a:lstStyle/>
          <a:p>
            <a:pPr marL="572691" marR="63698" indent="-457200" algn="just">
              <a:lnSpc>
                <a:spcPct val="103200"/>
              </a:lnSpc>
              <a:spcBef>
                <a:spcPts val="375"/>
              </a:spcBef>
            </a:pPr>
            <a:r>
              <a:rPr lang="fr-FR" noProof="1">
                <a:cs typeface="Courier New"/>
              </a:rPr>
              <a:t>&lt;titleStmt&gt; </a:t>
            </a:r>
            <a:r>
              <a:rPr lang="fr-FR" noProof="1"/>
              <a:t>n'est pas le nom de l'œuvre </a:t>
            </a:r>
            <a:r>
              <a:rPr lang="fr-FR" noProof="1">
                <a:cs typeface="Cambria"/>
              </a:rPr>
              <a:t>(</a:t>
            </a:r>
            <a:r>
              <a:rPr lang="fr-FR" noProof="1"/>
              <a:t>littéraire</a:t>
            </a:r>
            <a:r>
              <a:rPr lang="fr-FR" noProof="1">
                <a:cs typeface="Cambria"/>
              </a:rPr>
              <a:t>) </a:t>
            </a:r>
            <a:r>
              <a:rPr lang="fr-FR" noProof="1">
                <a:cs typeface="Trebuchet MS"/>
              </a:rPr>
              <a:t>encodée</a:t>
            </a:r>
            <a:r>
              <a:rPr lang="fr-FR" noProof="1"/>
              <a:t>,  mais de l'édition </a:t>
            </a:r>
            <a:r>
              <a:rPr lang="fr-FR" noProof="1">
                <a:cs typeface="Cambria"/>
              </a:rPr>
              <a:t>(</a:t>
            </a:r>
            <a:r>
              <a:rPr lang="fr-FR" noProof="1"/>
              <a:t>critique</a:t>
            </a:r>
            <a:r>
              <a:rPr lang="fr-FR" noProof="1">
                <a:cs typeface="Cambria"/>
              </a:rPr>
              <a:t>) </a:t>
            </a:r>
            <a:r>
              <a:rPr lang="fr-FR" noProof="1">
                <a:cs typeface="Trebuchet MS"/>
              </a:rPr>
              <a:t>produite</a:t>
            </a:r>
            <a:r>
              <a:rPr lang="fr-FR" noProof="1"/>
              <a:t>.</a:t>
            </a:r>
          </a:p>
          <a:p>
            <a:pPr marL="115491" marR="63698" indent="0" algn="just">
              <a:lnSpc>
                <a:spcPct val="103200"/>
              </a:lnSpc>
              <a:spcBef>
                <a:spcPts val="375"/>
              </a:spcBef>
              <a:buNone/>
            </a:pPr>
            <a:r>
              <a:rPr lang="fr-FR" noProof="1"/>
              <a:t>Pensons à certains titres comme </a:t>
            </a:r>
            <a:r>
              <a:rPr lang="fr-FR" noProof="1">
                <a:cs typeface="Cambria"/>
              </a:rPr>
              <a:t>A</a:t>
            </a:r>
            <a:r>
              <a:rPr lang="fr-FR" noProof="1">
                <a:cs typeface="Trebuchet MS"/>
              </a:rPr>
              <a:t>ndromaque</a:t>
            </a:r>
            <a:r>
              <a:rPr lang="fr-FR" noProof="1">
                <a:cs typeface="Times New Roman"/>
              </a:rPr>
              <a:t>, </a:t>
            </a:r>
            <a:r>
              <a:rPr lang="fr-FR" noProof="1">
                <a:cs typeface="Trebuchet MS"/>
              </a:rPr>
              <a:t>édition de la  version de </a:t>
            </a:r>
            <a:r>
              <a:rPr lang="fr-FR" noProof="1"/>
              <a:t>1668. Le titre de l'édition contient le titre original, mais  pas uniquement.</a:t>
            </a:r>
            <a:r>
              <a:rPr lang="fr-FR" noProof="1">
                <a:cs typeface="Courier New"/>
              </a:rPr>
              <a:t> </a:t>
            </a:r>
          </a:p>
          <a:p>
            <a:pPr marL="115491" marR="63698" indent="0" algn="just">
              <a:lnSpc>
                <a:spcPct val="103200"/>
              </a:lnSpc>
              <a:spcBef>
                <a:spcPts val="375"/>
              </a:spcBef>
              <a:buNone/>
            </a:pPr>
            <a:endParaRPr lang="fr-FR" noProof="1"/>
          </a:p>
          <a:p>
            <a:pPr marL="115491" marR="63698" indent="0" algn="just">
              <a:lnSpc>
                <a:spcPct val="103200"/>
              </a:lnSpc>
              <a:spcBef>
                <a:spcPts val="375"/>
              </a:spcBef>
              <a:buNone/>
            </a:pPr>
            <a:endParaRPr lang="fr-FR" noProof="1"/>
          </a:p>
          <a:p>
            <a:pPr marL="572691" marR="63698" indent="-457200" algn="just">
              <a:lnSpc>
                <a:spcPct val="103200"/>
              </a:lnSpc>
              <a:spcBef>
                <a:spcPts val="375"/>
              </a:spcBef>
            </a:pPr>
            <a:r>
              <a:rPr lang="fr-FR" noProof="1">
                <a:cs typeface="Courier New"/>
              </a:rPr>
              <a:t>&lt;titleStmt&gt; </a:t>
            </a:r>
            <a:r>
              <a:rPr lang="fr-FR" noProof="1"/>
              <a:t>et </a:t>
            </a:r>
            <a:r>
              <a:rPr lang="fr-FR" noProof="1">
                <a:cs typeface="Courier New"/>
              </a:rPr>
              <a:t>&lt;sourceDesc&gt; </a:t>
            </a:r>
            <a:r>
              <a:rPr lang="fr-FR" noProof="1"/>
              <a:t>se recoupent partiellement,  mais restent fondamentalement différents.</a:t>
            </a:r>
          </a:p>
          <a:p>
            <a:pPr marL="115491" marR="4763" indent="0" algn="just">
              <a:lnSpc>
                <a:spcPct val="103200"/>
              </a:lnSpc>
              <a:spcBef>
                <a:spcPts val="492"/>
              </a:spcBef>
              <a:buNone/>
            </a:pPr>
            <a:r>
              <a:rPr lang="fr-FR" noProof="1"/>
              <a:t>Cette distinction prend plus de sens dans le cas d'une  monographie </a:t>
            </a:r>
            <a:r>
              <a:rPr lang="fr-FR" noProof="1">
                <a:cs typeface="Cambria"/>
              </a:rPr>
              <a:t>(</a:t>
            </a:r>
            <a:r>
              <a:rPr lang="fr-FR" noProof="1"/>
              <a:t>oui, on peut écrire sa thèse en TEI, sans doute  même devrait</a:t>
            </a:r>
            <a:r>
              <a:rPr lang="fr-FR" noProof="1">
                <a:cs typeface="Cambria"/>
              </a:rPr>
              <a:t>‑</a:t>
            </a:r>
            <a:r>
              <a:rPr lang="fr-FR" noProof="1"/>
              <a:t>on…</a:t>
            </a:r>
            <a:r>
              <a:rPr lang="fr-FR" noProof="1">
                <a:cs typeface="Cambria"/>
              </a:rPr>
              <a:t>)</a:t>
            </a:r>
            <a:r>
              <a:rPr lang="fr-FR" noProof="1"/>
              <a:t>, dont le titre est nécessairement différent des  sources.</a:t>
            </a:r>
          </a:p>
        </p:txBody>
      </p:sp>
    </p:spTree>
    <p:extLst>
      <p:ext uri="{BB962C8B-B14F-4D97-AF65-F5344CB8AC3E}">
        <p14:creationId xmlns:p14="http://schemas.microsoft.com/office/powerpoint/2010/main" val="3839380943"/>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12186</TotalTime>
  <Words>2345</Words>
  <Application>Microsoft Macintosh PowerPoint</Application>
  <PresentationFormat>Presentazione su schermo (4:3)</PresentationFormat>
  <Paragraphs>324</Paragraphs>
  <Slides>29</Slides>
  <Notes>2</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29</vt:i4>
      </vt:variant>
    </vt:vector>
  </HeadingPairs>
  <TitlesOfParts>
    <vt:vector size="38" baseType="lpstr">
      <vt:lpstr>Arial</vt:lpstr>
      <vt:lpstr>Calibri</vt:lpstr>
      <vt:lpstr>Calibri Light</vt:lpstr>
      <vt:lpstr>Cambria</vt:lpstr>
      <vt:lpstr>Comic Sans MS</vt:lpstr>
      <vt:lpstr>Courier New</vt:lpstr>
      <vt:lpstr>Times New Roman</vt:lpstr>
      <vt:lpstr>Trebuchet MS</vt:lpstr>
      <vt:lpstr>Office Theme</vt:lpstr>
      <vt:lpstr>TEI_Header</vt:lpstr>
      <vt:lpstr>Principes de base</vt:lpstr>
      <vt:lpstr>Qu'est-ce qu'un header TEI ?</vt:lpstr>
      <vt:lpstr>Utilité</vt:lpstr>
      <vt:lpstr>Métadonnées et TEI</vt:lpstr>
      <vt:lpstr>Un document TEI minimal</vt:lpstr>
      <vt:lpstr>La Sainte Trinité du &lt;teiHeader&gt;</vt:lpstr>
      <vt:lpstr>&lt;titleStmt&gt; vs &lt;sourceDesc&gt;</vt:lpstr>
      <vt:lpstr>Presentazione standard di PowerPoint</vt:lpstr>
      <vt:lpstr>Pourquoi faire simple si on peut faire compliqué?</vt:lpstr>
      <vt:lpstr>Pourquoi? </vt:lpstr>
      <vt:lpstr>L'encodage emmental</vt:lpstr>
      <vt:lpstr>Des bienfaits de la standardisation des balises TEI</vt:lpstr>
      <vt:lpstr>Des limites de la standardisation  (même en TEI)</vt:lpstr>
      <vt:lpstr>D’autres limites (suite)</vt:lpstr>
      <vt:lpstr>Deuxième par du TEI Header</vt:lpstr>
      <vt:lpstr>&lt;fileDesc&gt; XXL</vt:lpstr>
      <vt:lpstr>&lt;editionStmt&gt;</vt:lpstr>
      <vt:lpstr>&lt;publicationStmt&gt; et &lt;noteStmt&gt;</vt:lpstr>
      <vt:lpstr>Remarque</vt:lpstr>
      <vt:lpstr>&lt;sourceDesc&gt; (livre)</vt:lpstr>
      <vt:lpstr>&lt;sourceDesc&gt; (manuscrit)</vt:lpstr>
      <vt:lpstr>Troisième part du TEI Header</vt:lpstr>
      <vt:lpstr>Non à l'anarchie! (NON!)</vt:lpstr>
      <vt:lpstr>Bigger than big</vt:lpstr>
      <vt:lpstr>&lt;encodingDesc&gt;</vt:lpstr>
      <vt:lpstr>&lt;profileDesc&gt;</vt:lpstr>
      <vt:lpstr>&lt;revisionDesc&gt;</vt:lpstr>
      <vt:lpstr> TEI_Header    _end</vt:lpstr>
    </vt:vector>
  </TitlesOfParts>
  <Company>Université Stendhal Grenoble 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Elena Pierazzo</dc:creator>
  <cp:lastModifiedBy>Giovanni Pietro Vitali</cp:lastModifiedBy>
  <cp:revision>267</cp:revision>
  <dcterms:created xsi:type="dcterms:W3CDTF">2019-01-07T13:10:44Z</dcterms:created>
  <dcterms:modified xsi:type="dcterms:W3CDTF">2025-03-24T07:43:00Z</dcterms:modified>
</cp:coreProperties>
</file>